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0" autoAdjust="0"/>
    <p:restoredTop sz="94291" autoAdjust="0"/>
  </p:normalViewPr>
  <p:slideViewPr>
    <p:cSldViewPr snapToGrid="0">
      <p:cViewPr varScale="1">
        <p:scale>
          <a:sx n="109" d="100"/>
          <a:sy n="109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5DB07-A8AE-4265-8196-FCBBC2258103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FE601-854E-41FD-822E-AA4F141BA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2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FE601-854E-41FD-822E-AA4F141BAB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7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3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2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6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9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2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3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6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8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0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exels.com/ru-ru/photo/23615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57B27F1-6F5C-4FB2-92B2-FC37A8292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499" y="1256044"/>
            <a:ext cx="9043516" cy="1105319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Bahnschrift Condensed" panose="020B0502040204020203" pitchFamily="34" charset="0"/>
              </a:rPr>
              <a:t>Профилактика</a:t>
            </a:r>
            <a:br>
              <a:rPr lang="ru-RU" sz="6000" dirty="0" smtClean="0">
                <a:latin typeface="Bahnschrift Condensed" panose="020B0502040204020203" pitchFamily="34" charset="0"/>
              </a:rPr>
            </a:br>
            <a:r>
              <a:rPr lang="ru-RU" sz="3200" dirty="0" smtClean="0">
                <a:latin typeface="Bahnschrift Condensed" panose="020B0502040204020203" pitchFamily="34" charset="0"/>
              </a:rPr>
              <a:t>панических </a:t>
            </a:r>
            <a:r>
              <a:rPr lang="ru-RU" sz="3200" dirty="0">
                <a:latin typeface="Bahnschrift Condensed" panose="020B0502040204020203" pitchFamily="34" charset="0"/>
              </a:rPr>
              <a:t>атак у подростков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983D8583-997B-4D6C-8737-6B31A041F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74" y="2819812"/>
            <a:ext cx="6289288" cy="3147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56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5C62-4A41-4642-BE8A-51BDD46C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B2E0AC-F302-40BC-B9F1-1B1CDA990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624" y="763675"/>
            <a:ext cx="7603787" cy="53256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Подростковый период – благоприятное время для начала панических атак. Паника случается, когда в теле человека накапливается критическое количество невыраженной злости из-за   постоянного нарушения границ личности. В период интенсивного взросления, человек многократно сталкивается с ситуациями, вызывающими негативные переживания.</a:t>
            </a:r>
            <a:endParaRPr lang="ru-RU" sz="3200" dirty="0">
              <a:latin typeface="Bahnschrift Condensed" panose="020B0502040204020203" pitchFamily="34" charset="0"/>
            </a:endParaRPr>
          </a:p>
        </p:txBody>
      </p:sp>
      <p:pic>
        <p:nvPicPr>
          <p:cNvPr id="4" name="Рисунок 3" descr="паническая атака">
            <a:extLst>
              <a:ext uri="{FF2B5EF4-FFF2-40B4-BE49-F238E27FC236}">
                <a16:creationId xmlns:a16="http://schemas.microsoft.com/office/drawing/2014/main" id="{E3470381-D4EA-43BE-A20B-52F1188D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8" y="3921456"/>
            <a:ext cx="3190705" cy="2080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11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2A35C7-7F8E-453E-8A67-9BBCD2481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632" y="894303"/>
            <a:ext cx="8350181" cy="19393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Панические атаки также могут развиваться в рамках других тревожных расстройств, таких как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обсессивно-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компульсивное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расстройство или ОКР — это психическое заболевание, при котором у человека возникают навязчивые мысли и компульсивные действия или тревожное расстройство, вызванное страхом разлуки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hlinkClick r:id="rId2" tgtFrame="&quot;_blank&quot;"/>
            <a:extLst>
              <a:ext uri="{FF2B5EF4-FFF2-40B4-BE49-F238E27FC236}">
                <a16:creationId xmlns:a16="http://schemas.microsoft.com/office/drawing/2014/main" id="{558E78A3-1428-45E8-830D-22524969B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61" y="3104070"/>
            <a:ext cx="4871544" cy="2979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45522" y="2042943"/>
            <a:ext cx="5133027" cy="276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9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26C363-D5F8-41B2-B4E9-A3BAF2B00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730" y="773723"/>
            <a:ext cx="8350180" cy="53055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err="1" smtClean="0">
                <a:solidFill>
                  <a:schemeClr val="tx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Агорафо́бия</a:t>
            </a:r>
            <a:r>
              <a:rPr lang="ru-RU" sz="3600" dirty="0">
                <a:solidFill>
                  <a:schemeClr val="tx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(от др.-греч. </a:t>
            </a:r>
            <a:r>
              <a:rPr lang="ru-RU" sz="3600" dirty="0" err="1">
                <a:solidFill>
                  <a:schemeClr val="tx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ἀγορά</a:t>
            </a:r>
            <a:r>
              <a:rPr lang="ru-RU" sz="3600" dirty="0">
                <a:solidFill>
                  <a:schemeClr val="tx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«базар, рынок» + </a:t>
            </a:r>
            <a:r>
              <a:rPr lang="ru-RU" sz="3600" dirty="0" err="1">
                <a:solidFill>
                  <a:schemeClr val="tx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φό</a:t>
            </a:r>
            <a:r>
              <a:rPr lang="ru-RU" sz="3600" dirty="0">
                <a:solidFill>
                  <a:schemeClr val="tx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βος «страх») — боязнь открытого пространства, открытых дверей; расстройство психики, в рамках которого появляется страх скопления людей, которые могут потребовать неожиданных действий; бессознательный страх, испытываемый при прохождении без провожатых по большой площади или безлюдной улице. </a:t>
            </a:r>
            <a:endParaRPr lang="ru-RU" sz="3600" dirty="0">
              <a:solidFill>
                <a:schemeClr val="tx1"/>
              </a:solidFill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-175710" y="1796020"/>
            <a:ext cx="3790229" cy="32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1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5F1B9-7E2D-4259-80A5-17855C5A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3724"/>
            <a:ext cx="3446585" cy="5295480"/>
          </a:xfrm>
        </p:spPr>
        <p:txBody>
          <a:bodyPr vert="vert27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Прогноз панического расстройства у </a:t>
            </a:r>
            <a:r>
              <a:rPr lang="ru-RU" sz="4800" b="1" dirty="0" smtClean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E6B54-E437-4EC0-8BD0-8270F26E0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585" y="773724"/>
            <a:ext cx="7600826" cy="52954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800" dirty="0" smtClean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 </a:t>
            </a:r>
            <a:r>
              <a:rPr lang="ru-RU" sz="12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паническом расстройстве у детей и подростков благоприятный при условии лечения. Без лечения подростки могут бросать школу, избегать общества и становиться отшельниками, возможно суицидальное поведение. Паническое расстройство часто смягчается и ослабевает по тяжести без какой-либо заметной причины. </a:t>
            </a:r>
            <a:endParaRPr lang="ru-RU" sz="12800" dirty="0">
              <a:latin typeface="Bahnschrift Condense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7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B4137-D987-466A-B462-B636CE6C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3723"/>
            <a:ext cx="3436536" cy="5305530"/>
          </a:xfrm>
        </p:spPr>
        <p:txBody>
          <a:bodyPr vert="vert270">
            <a:norm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помощь при панической атаке у ребенка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74D2B95-1F5B-419F-8101-2433069E9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63" y="773723"/>
            <a:ext cx="3051446" cy="28769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B07A70-32DC-4C8D-9553-632DB46400ED}"/>
              </a:ext>
            </a:extLst>
          </p:cNvPr>
          <p:cNvSpPr txBox="1"/>
          <p:nvPr/>
        </p:nvSpPr>
        <p:spPr>
          <a:xfrm>
            <a:off x="3720163" y="4160779"/>
            <a:ext cx="7627433" cy="191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Успокоить </a:t>
            </a:r>
            <a:r>
              <a:rPr lang="ru-RU" sz="2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 спокойным тоном и объяснить в    максимально доступной форме, что с ним происходит.</a:t>
            </a:r>
            <a:endParaRPr lang="ru-RU" sz="2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понять, что скоро это состояние пройдет и не нанесет ему никакого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вреда.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9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DBB711-30AB-4ABD-BEDC-BBFB373FF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99" y="803276"/>
            <a:ext cx="5720863" cy="52725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1D6AB1-9BB5-4131-9274-C11FE1A600AD}"/>
              </a:ext>
            </a:extLst>
          </p:cNvPr>
          <p:cNvSpPr txBox="1"/>
          <p:nvPr/>
        </p:nvSpPr>
        <p:spPr>
          <a:xfrm>
            <a:off x="0" y="803276"/>
            <a:ext cx="34264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Психическое </a:t>
            </a:r>
            <a:r>
              <a:rPr lang="ru-RU" sz="2400" dirty="0">
                <a:solidFill>
                  <a:schemeClr val="bg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состояние ребенка должно быть приоритетом родителя, наряду с физическим здоровьем, безопасностью и развитием.</a:t>
            </a:r>
            <a:endParaRPr lang="ru-RU" sz="2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62523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468</TotalTime>
  <Words>189</Words>
  <Application>Microsoft Office PowerPoint</Application>
  <PresentationFormat>Широкоэкранный</PresentationFormat>
  <Paragraphs>13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Bahnschrift Condensed</vt:lpstr>
      <vt:lpstr>Calibri</vt:lpstr>
      <vt:lpstr>Corbel</vt:lpstr>
      <vt:lpstr>Times New Roman</vt:lpstr>
      <vt:lpstr>Verdana</vt:lpstr>
      <vt:lpstr>Wingdings</vt:lpstr>
      <vt:lpstr>Wingdings 2</vt:lpstr>
      <vt:lpstr>Рамка</vt:lpstr>
      <vt:lpstr>Профилактика панических атак у подростков</vt:lpstr>
      <vt:lpstr> </vt:lpstr>
      <vt:lpstr>Презентация PowerPoint</vt:lpstr>
      <vt:lpstr>Презентация PowerPoint</vt:lpstr>
      <vt:lpstr>Прогноз панического расстройства у детей</vt:lpstr>
      <vt:lpstr>Первая помощь при панической атаке у ребенка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Подростковая депрессия и панические атаки. Как спасти ребенка</dc:title>
  <dc:creator>User</dc:creator>
  <cp:lastModifiedBy>User</cp:lastModifiedBy>
  <cp:revision>16</cp:revision>
  <dcterms:created xsi:type="dcterms:W3CDTF">2021-11-16T07:45:57Z</dcterms:created>
  <dcterms:modified xsi:type="dcterms:W3CDTF">2022-06-19T16:18:53Z</dcterms:modified>
</cp:coreProperties>
</file>