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56" r:id="rId2"/>
    <p:sldId id="264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90" autoAdjust="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FB0091-F59C-47FF-9481-9DC5B8A82DB6}" type="doc">
      <dgm:prSet loTypeId="urn:microsoft.com/office/officeart/2005/8/layout/vList2" loCatId="list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EC38E591-9E5C-454A-AA8F-8E76882844E2}">
      <dgm:prSet/>
      <dgm:spPr/>
      <dgm:t>
        <a:bodyPr/>
        <a:lstStyle/>
        <a:p>
          <a:pPr algn="l" rtl="0"/>
          <a:r>
            <a:rPr lang="ru-RU" baseline="0" dirty="0" smtClean="0"/>
            <a:t>I. </a:t>
          </a:r>
          <a:r>
            <a:rPr lang="ru-RU" b="1" baseline="0" dirty="0" smtClean="0"/>
            <a:t>М</a:t>
          </a:r>
          <a:r>
            <a:rPr lang="ru-RU" b="1" dirty="0" smtClean="0"/>
            <a:t>еждународные</a:t>
          </a:r>
          <a:r>
            <a:rPr lang="ru-RU" dirty="0" smtClean="0"/>
            <a:t> (подписанные СССР или Российской Федерацией);</a:t>
          </a:r>
          <a:endParaRPr lang="ru-RU" dirty="0"/>
        </a:p>
      </dgm:t>
    </dgm:pt>
    <dgm:pt modelId="{261089C6-7B18-40DC-9909-75F0D3FC3888}" type="parTrans" cxnId="{A5B1433F-E08E-4812-A631-84AD6E5D4C0A}">
      <dgm:prSet/>
      <dgm:spPr/>
      <dgm:t>
        <a:bodyPr/>
        <a:lstStyle/>
        <a:p>
          <a:pPr algn="l"/>
          <a:endParaRPr lang="ru-RU"/>
        </a:p>
      </dgm:t>
    </dgm:pt>
    <dgm:pt modelId="{72775E90-5136-4FAF-9F7B-B589D4AAEEC3}" type="sibTrans" cxnId="{A5B1433F-E08E-4812-A631-84AD6E5D4C0A}">
      <dgm:prSet/>
      <dgm:spPr/>
      <dgm:t>
        <a:bodyPr/>
        <a:lstStyle/>
        <a:p>
          <a:pPr algn="l"/>
          <a:endParaRPr lang="ru-RU"/>
        </a:p>
      </dgm:t>
    </dgm:pt>
    <dgm:pt modelId="{ECF123E4-5EDF-4764-8D17-F815408190A8}">
      <dgm:prSet/>
      <dgm:spPr/>
      <dgm:t>
        <a:bodyPr/>
        <a:lstStyle/>
        <a:p>
          <a:pPr algn="l" rtl="0"/>
          <a:r>
            <a:rPr lang="ru-RU" baseline="0" dirty="0" smtClean="0"/>
            <a:t>II. </a:t>
          </a:r>
          <a:r>
            <a:rPr lang="ru-RU" b="1" baseline="0" dirty="0" smtClean="0"/>
            <a:t>Ф</a:t>
          </a:r>
          <a:r>
            <a:rPr lang="ru-RU" b="1" dirty="0" smtClean="0"/>
            <a:t>едеральные</a:t>
          </a:r>
          <a:r>
            <a:rPr lang="ru-RU" dirty="0" smtClean="0"/>
            <a:t> (Конституция, законы, кодексы – семейный, гражданский и др.);</a:t>
          </a:r>
          <a:endParaRPr lang="ru-RU" dirty="0"/>
        </a:p>
      </dgm:t>
    </dgm:pt>
    <dgm:pt modelId="{AA365BAE-2979-4ACA-A179-3E37FCCC4F5D}" type="parTrans" cxnId="{4E49D21A-26BF-4740-9137-5F17AB43AAFD}">
      <dgm:prSet/>
      <dgm:spPr/>
      <dgm:t>
        <a:bodyPr/>
        <a:lstStyle/>
        <a:p>
          <a:pPr algn="l"/>
          <a:endParaRPr lang="ru-RU"/>
        </a:p>
      </dgm:t>
    </dgm:pt>
    <dgm:pt modelId="{5645CC5F-1C17-43D4-839E-E17FBF31F7FA}" type="sibTrans" cxnId="{4E49D21A-26BF-4740-9137-5F17AB43AAFD}">
      <dgm:prSet/>
      <dgm:spPr/>
      <dgm:t>
        <a:bodyPr/>
        <a:lstStyle/>
        <a:p>
          <a:pPr algn="l"/>
          <a:endParaRPr lang="ru-RU"/>
        </a:p>
      </dgm:t>
    </dgm:pt>
    <dgm:pt modelId="{52BA6C00-5476-47FE-8939-F71839846E0B}">
      <dgm:prSet/>
      <dgm:spPr/>
      <dgm:t>
        <a:bodyPr/>
        <a:lstStyle/>
        <a:p>
          <a:pPr algn="l" rtl="0"/>
          <a:r>
            <a:rPr lang="ru-RU" baseline="0" dirty="0" smtClean="0"/>
            <a:t>III. </a:t>
          </a:r>
          <a:r>
            <a:rPr lang="ru-RU" b="1" baseline="0" dirty="0" smtClean="0"/>
            <a:t>П</a:t>
          </a:r>
          <a:r>
            <a:rPr lang="ru-RU" b="1" dirty="0" smtClean="0"/>
            <a:t>равительственные</a:t>
          </a:r>
          <a:r>
            <a:rPr lang="ru-RU" dirty="0" smtClean="0"/>
            <a:t> (постановления, распоряжения);</a:t>
          </a:r>
          <a:endParaRPr lang="ru-RU" dirty="0"/>
        </a:p>
      </dgm:t>
    </dgm:pt>
    <dgm:pt modelId="{CFAB7505-4AE4-478F-AA9C-DE6C3762E48F}" type="parTrans" cxnId="{7C9E578E-835D-4158-9F5E-415B51556C13}">
      <dgm:prSet/>
      <dgm:spPr/>
      <dgm:t>
        <a:bodyPr/>
        <a:lstStyle/>
        <a:p>
          <a:pPr algn="l"/>
          <a:endParaRPr lang="ru-RU"/>
        </a:p>
      </dgm:t>
    </dgm:pt>
    <dgm:pt modelId="{598A9678-4F55-4E35-B7A8-89298D4173BB}" type="sibTrans" cxnId="{7C9E578E-835D-4158-9F5E-415B51556C13}">
      <dgm:prSet/>
      <dgm:spPr/>
      <dgm:t>
        <a:bodyPr/>
        <a:lstStyle/>
        <a:p>
          <a:pPr algn="l"/>
          <a:endParaRPr lang="ru-RU"/>
        </a:p>
      </dgm:t>
    </dgm:pt>
    <dgm:pt modelId="{9DFF5664-4FED-4C30-B587-C04C9E647AC6}">
      <dgm:prSet/>
      <dgm:spPr/>
      <dgm:t>
        <a:bodyPr/>
        <a:lstStyle/>
        <a:p>
          <a:pPr algn="l" rtl="0"/>
          <a:r>
            <a:rPr lang="ru-RU" baseline="0" dirty="0" smtClean="0"/>
            <a:t>IV. </a:t>
          </a:r>
          <a:r>
            <a:rPr lang="ru-RU" b="1" baseline="0" dirty="0" smtClean="0"/>
            <a:t>В</a:t>
          </a:r>
          <a:r>
            <a:rPr lang="ru-RU" b="1" dirty="0" smtClean="0"/>
            <a:t>едомственные</a:t>
          </a:r>
          <a:r>
            <a:rPr lang="ru-RU" dirty="0" smtClean="0"/>
            <a:t> (Министерства образования СССР и Российской Федерации);</a:t>
          </a:r>
          <a:endParaRPr lang="ru-RU" dirty="0"/>
        </a:p>
      </dgm:t>
    </dgm:pt>
    <dgm:pt modelId="{0179049D-9212-4122-B9AD-E4F9A8104663}" type="parTrans" cxnId="{46B218D3-38BC-4380-A31D-3CA76FBEB9F5}">
      <dgm:prSet/>
      <dgm:spPr/>
      <dgm:t>
        <a:bodyPr/>
        <a:lstStyle/>
        <a:p>
          <a:pPr algn="l"/>
          <a:endParaRPr lang="ru-RU"/>
        </a:p>
      </dgm:t>
    </dgm:pt>
    <dgm:pt modelId="{F1CDC56B-F5F2-4446-BECE-BC6E89E71CBE}" type="sibTrans" cxnId="{46B218D3-38BC-4380-A31D-3CA76FBEB9F5}">
      <dgm:prSet/>
      <dgm:spPr/>
      <dgm:t>
        <a:bodyPr/>
        <a:lstStyle/>
        <a:p>
          <a:pPr algn="l"/>
          <a:endParaRPr lang="ru-RU"/>
        </a:p>
      </dgm:t>
    </dgm:pt>
    <dgm:pt modelId="{0EF7BCD9-E603-47E1-A14A-EFC8752D1797}">
      <dgm:prSet/>
      <dgm:spPr/>
      <dgm:t>
        <a:bodyPr/>
        <a:lstStyle/>
        <a:p>
          <a:pPr algn="l" rtl="0"/>
          <a:r>
            <a:rPr lang="ru-RU" b="0" baseline="0" dirty="0" smtClean="0"/>
            <a:t>V. </a:t>
          </a:r>
          <a:r>
            <a:rPr lang="ru-RU" b="1" baseline="0" dirty="0" smtClean="0"/>
            <a:t>Р</a:t>
          </a:r>
          <a:r>
            <a:rPr lang="ru-RU" b="1" dirty="0" smtClean="0"/>
            <a:t>егиональные</a:t>
          </a:r>
          <a:r>
            <a:rPr lang="ru-RU" b="0" dirty="0" smtClean="0"/>
            <a:t> (правительственные и ведомственные).</a:t>
          </a:r>
          <a:endParaRPr lang="ru-RU" b="0" dirty="0"/>
        </a:p>
      </dgm:t>
    </dgm:pt>
    <dgm:pt modelId="{CC139750-8E89-4ACA-AC9B-3462BDAE24A5}" type="sibTrans" cxnId="{EB7DC09D-F32F-44DA-90BE-24C7775A5EBF}">
      <dgm:prSet/>
      <dgm:spPr/>
      <dgm:t>
        <a:bodyPr/>
        <a:lstStyle/>
        <a:p>
          <a:pPr algn="l"/>
          <a:endParaRPr lang="ru-RU"/>
        </a:p>
      </dgm:t>
    </dgm:pt>
    <dgm:pt modelId="{09DC47B2-7C67-4930-8C21-548B98C754A9}" type="parTrans" cxnId="{EB7DC09D-F32F-44DA-90BE-24C7775A5EBF}">
      <dgm:prSet/>
      <dgm:spPr/>
      <dgm:t>
        <a:bodyPr/>
        <a:lstStyle/>
        <a:p>
          <a:pPr algn="l"/>
          <a:endParaRPr lang="ru-RU"/>
        </a:p>
      </dgm:t>
    </dgm:pt>
    <dgm:pt modelId="{AC1511F2-ABD3-492A-BD34-6E15119A45A4}" type="pres">
      <dgm:prSet presAssocID="{7EFB0091-F59C-47FF-9481-9DC5B8A82D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9805A4-503E-432D-80C5-20E2F9C630DD}" type="pres">
      <dgm:prSet presAssocID="{EC38E591-9E5C-454A-AA8F-8E76882844E2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0D91B0-27F8-4D60-A723-069DCAEDCC49}" type="pres">
      <dgm:prSet presAssocID="{72775E90-5136-4FAF-9F7B-B589D4AAEEC3}" presName="spacer" presStyleCnt="0"/>
      <dgm:spPr/>
    </dgm:pt>
    <dgm:pt modelId="{2CD2F741-9A0D-4A66-B8CC-CA2CE9F8CD68}" type="pres">
      <dgm:prSet presAssocID="{ECF123E4-5EDF-4764-8D17-F815408190A8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C04120-98D8-407D-ABD6-815A57E9D5D1}" type="pres">
      <dgm:prSet presAssocID="{5645CC5F-1C17-43D4-839E-E17FBF31F7FA}" presName="spacer" presStyleCnt="0"/>
      <dgm:spPr/>
    </dgm:pt>
    <dgm:pt modelId="{96F11FA1-7D84-4C89-91C0-0851BEC2C971}" type="pres">
      <dgm:prSet presAssocID="{52BA6C00-5476-47FE-8939-F71839846E0B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A80A24-E526-478F-B1BB-AC3D409437B4}" type="pres">
      <dgm:prSet presAssocID="{598A9678-4F55-4E35-B7A8-89298D4173BB}" presName="spacer" presStyleCnt="0"/>
      <dgm:spPr/>
    </dgm:pt>
    <dgm:pt modelId="{65339E23-0526-422D-8468-08A4B8D48DDF}" type="pres">
      <dgm:prSet presAssocID="{9DFF5664-4FED-4C30-B587-C04C9E647AC6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C972ED-A1C8-4654-9032-A94E615D0A80}" type="pres">
      <dgm:prSet presAssocID="{F1CDC56B-F5F2-4446-BECE-BC6E89E71CBE}" presName="spacer" presStyleCnt="0"/>
      <dgm:spPr/>
    </dgm:pt>
    <dgm:pt modelId="{79DE85AC-0DD9-4D47-A19E-5400C542A9DC}" type="pres">
      <dgm:prSet presAssocID="{0EF7BCD9-E603-47E1-A14A-EFC8752D1797}" presName="parentText" presStyleLbl="node1" presStyleIdx="4" presStyleCnt="5" custLinFactNeighborX="-479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E1DDF5-9F25-486E-B5EF-0DEB363EFD04}" type="presOf" srcId="{9DFF5664-4FED-4C30-B587-C04C9E647AC6}" destId="{65339E23-0526-422D-8468-08A4B8D48DDF}" srcOrd="0" destOrd="0" presId="urn:microsoft.com/office/officeart/2005/8/layout/vList2"/>
    <dgm:cxn modelId="{A5B1433F-E08E-4812-A631-84AD6E5D4C0A}" srcId="{7EFB0091-F59C-47FF-9481-9DC5B8A82DB6}" destId="{EC38E591-9E5C-454A-AA8F-8E76882844E2}" srcOrd="0" destOrd="0" parTransId="{261089C6-7B18-40DC-9909-75F0D3FC3888}" sibTransId="{72775E90-5136-4FAF-9F7B-B589D4AAEEC3}"/>
    <dgm:cxn modelId="{4E49D21A-26BF-4740-9137-5F17AB43AAFD}" srcId="{7EFB0091-F59C-47FF-9481-9DC5B8A82DB6}" destId="{ECF123E4-5EDF-4764-8D17-F815408190A8}" srcOrd="1" destOrd="0" parTransId="{AA365BAE-2979-4ACA-A179-3E37FCCC4F5D}" sibTransId="{5645CC5F-1C17-43D4-839E-E17FBF31F7FA}"/>
    <dgm:cxn modelId="{46B218D3-38BC-4380-A31D-3CA76FBEB9F5}" srcId="{7EFB0091-F59C-47FF-9481-9DC5B8A82DB6}" destId="{9DFF5664-4FED-4C30-B587-C04C9E647AC6}" srcOrd="3" destOrd="0" parTransId="{0179049D-9212-4122-B9AD-E4F9A8104663}" sibTransId="{F1CDC56B-F5F2-4446-BECE-BC6E89E71CBE}"/>
    <dgm:cxn modelId="{1EE0BE81-C4A1-4072-8822-F2D0B21DC22F}" type="presOf" srcId="{7EFB0091-F59C-47FF-9481-9DC5B8A82DB6}" destId="{AC1511F2-ABD3-492A-BD34-6E15119A45A4}" srcOrd="0" destOrd="0" presId="urn:microsoft.com/office/officeart/2005/8/layout/vList2"/>
    <dgm:cxn modelId="{FCB31244-3E54-4818-8DFA-5AB9D8A263A3}" type="presOf" srcId="{EC38E591-9E5C-454A-AA8F-8E76882844E2}" destId="{A29805A4-503E-432D-80C5-20E2F9C630DD}" srcOrd="0" destOrd="0" presId="urn:microsoft.com/office/officeart/2005/8/layout/vList2"/>
    <dgm:cxn modelId="{EB7DC09D-F32F-44DA-90BE-24C7775A5EBF}" srcId="{7EFB0091-F59C-47FF-9481-9DC5B8A82DB6}" destId="{0EF7BCD9-E603-47E1-A14A-EFC8752D1797}" srcOrd="4" destOrd="0" parTransId="{09DC47B2-7C67-4930-8C21-548B98C754A9}" sibTransId="{CC139750-8E89-4ACA-AC9B-3462BDAE24A5}"/>
    <dgm:cxn modelId="{A4C3703A-2DE6-4929-A05C-8573B272DA96}" type="presOf" srcId="{0EF7BCD9-E603-47E1-A14A-EFC8752D1797}" destId="{79DE85AC-0DD9-4D47-A19E-5400C542A9DC}" srcOrd="0" destOrd="0" presId="urn:microsoft.com/office/officeart/2005/8/layout/vList2"/>
    <dgm:cxn modelId="{5156AFDB-D28D-4631-85C2-599D2EF3827E}" type="presOf" srcId="{52BA6C00-5476-47FE-8939-F71839846E0B}" destId="{96F11FA1-7D84-4C89-91C0-0851BEC2C971}" srcOrd="0" destOrd="0" presId="urn:microsoft.com/office/officeart/2005/8/layout/vList2"/>
    <dgm:cxn modelId="{7C9E578E-835D-4158-9F5E-415B51556C13}" srcId="{7EFB0091-F59C-47FF-9481-9DC5B8A82DB6}" destId="{52BA6C00-5476-47FE-8939-F71839846E0B}" srcOrd="2" destOrd="0" parTransId="{CFAB7505-4AE4-478F-AA9C-DE6C3762E48F}" sibTransId="{598A9678-4F55-4E35-B7A8-89298D4173BB}"/>
    <dgm:cxn modelId="{1F3E8257-8E5B-41EB-8835-2546D9CF2A9A}" type="presOf" srcId="{ECF123E4-5EDF-4764-8D17-F815408190A8}" destId="{2CD2F741-9A0D-4A66-B8CC-CA2CE9F8CD68}" srcOrd="0" destOrd="0" presId="urn:microsoft.com/office/officeart/2005/8/layout/vList2"/>
    <dgm:cxn modelId="{66E8465D-E222-41DB-A41D-25CCBF49C17A}" type="presParOf" srcId="{AC1511F2-ABD3-492A-BD34-6E15119A45A4}" destId="{A29805A4-503E-432D-80C5-20E2F9C630DD}" srcOrd="0" destOrd="0" presId="urn:microsoft.com/office/officeart/2005/8/layout/vList2"/>
    <dgm:cxn modelId="{4D4B24A0-DEA8-45E3-8155-59ECDA91BA76}" type="presParOf" srcId="{AC1511F2-ABD3-492A-BD34-6E15119A45A4}" destId="{6B0D91B0-27F8-4D60-A723-069DCAEDCC49}" srcOrd="1" destOrd="0" presId="urn:microsoft.com/office/officeart/2005/8/layout/vList2"/>
    <dgm:cxn modelId="{EB29A685-00BD-4A3F-B082-34E7B57A21EC}" type="presParOf" srcId="{AC1511F2-ABD3-492A-BD34-6E15119A45A4}" destId="{2CD2F741-9A0D-4A66-B8CC-CA2CE9F8CD68}" srcOrd="2" destOrd="0" presId="urn:microsoft.com/office/officeart/2005/8/layout/vList2"/>
    <dgm:cxn modelId="{6F2013E9-F480-4553-86E0-2F0E33642F84}" type="presParOf" srcId="{AC1511F2-ABD3-492A-BD34-6E15119A45A4}" destId="{BAC04120-98D8-407D-ABD6-815A57E9D5D1}" srcOrd="3" destOrd="0" presId="urn:microsoft.com/office/officeart/2005/8/layout/vList2"/>
    <dgm:cxn modelId="{39BC3E71-E55B-4C26-98FC-06563A741799}" type="presParOf" srcId="{AC1511F2-ABD3-492A-BD34-6E15119A45A4}" destId="{96F11FA1-7D84-4C89-91C0-0851BEC2C971}" srcOrd="4" destOrd="0" presId="urn:microsoft.com/office/officeart/2005/8/layout/vList2"/>
    <dgm:cxn modelId="{2282C0DF-9402-4324-91F7-47DADD381332}" type="presParOf" srcId="{AC1511F2-ABD3-492A-BD34-6E15119A45A4}" destId="{E2A80A24-E526-478F-B1BB-AC3D409437B4}" srcOrd="5" destOrd="0" presId="urn:microsoft.com/office/officeart/2005/8/layout/vList2"/>
    <dgm:cxn modelId="{0E72EE4E-A148-4F4B-AB87-7874FB1C899E}" type="presParOf" srcId="{AC1511F2-ABD3-492A-BD34-6E15119A45A4}" destId="{65339E23-0526-422D-8468-08A4B8D48DDF}" srcOrd="6" destOrd="0" presId="urn:microsoft.com/office/officeart/2005/8/layout/vList2"/>
    <dgm:cxn modelId="{93CCBAB3-7393-4205-BC8C-4A16110735BE}" type="presParOf" srcId="{AC1511F2-ABD3-492A-BD34-6E15119A45A4}" destId="{8CC972ED-A1C8-4654-9032-A94E615D0A80}" srcOrd="7" destOrd="0" presId="urn:microsoft.com/office/officeart/2005/8/layout/vList2"/>
    <dgm:cxn modelId="{418F0EE1-CA38-486E-8C19-0DA53ED359E3}" type="presParOf" srcId="{AC1511F2-ABD3-492A-BD34-6E15119A45A4}" destId="{79DE85AC-0DD9-4D47-A19E-5400C542A9D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FB0091-F59C-47FF-9481-9DC5B8A82DB6}" type="doc">
      <dgm:prSet loTypeId="urn:microsoft.com/office/officeart/2005/8/layout/vList2" loCatId="list" qsTypeId="urn:microsoft.com/office/officeart/2005/8/quickstyle/simple3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EC38E591-9E5C-454A-AA8F-8E76882844E2}">
      <dgm:prSet/>
      <dgm:spPr/>
      <dgm:t>
        <a:bodyPr/>
        <a:lstStyle/>
        <a:p>
          <a:pPr algn="l" rtl="0"/>
          <a:r>
            <a:rPr lang="ru-RU" b="0" baseline="0" dirty="0" smtClean="0"/>
            <a:t>I. Нормативное обеспечение;</a:t>
          </a:r>
          <a:endParaRPr lang="ru-RU" b="0" dirty="0"/>
        </a:p>
      </dgm:t>
    </dgm:pt>
    <dgm:pt modelId="{261089C6-7B18-40DC-9909-75F0D3FC3888}" type="parTrans" cxnId="{A5B1433F-E08E-4812-A631-84AD6E5D4C0A}">
      <dgm:prSet/>
      <dgm:spPr/>
      <dgm:t>
        <a:bodyPr/>
        <a:lstStyle/>
        <a:p>
          <a:pPr algn="l"/>
          <a:endParaRPr lang="ru-RU"/>
        </a:p>
      </dgm:t>
    </dgm:pt>
    <dgm:pt modelId="{72775E90-5136-4FAF-9F7B-B589D4AAEEC3}" type="sibTrans" cxnId="{A5B1433F-E08E-4812-A631-84AD6E5D4C0A}">
      <dgm:prSet/>
      <dgm:spPr/>
      <dgm:t>
        <a:bodyPr/>
        <a:lstStyle/>
        <a:p>
          <a:pPr algn="l"/>
          <a:endParaRPr lang="ru-RU"/>
        </a:p>
      </dgm:t>
    </dgm:pt>
    <dgm:pt modelId="{ECF123E4-5EDF-4764-8D17-F815408190A8}">
      <dgm:prSet/>
      <dgm:spPr/>
      <dgm:t>
        <a:bodyPr/>
        <a:lstStyle/>
        <a:p>
          <a:pPr algn="l" rtl="0"/>
          <a:r>
            <a:rPr lang="ru-RU" b="0" baseline="0" dirty="0" smtClean="0"/>
            <a:t>II. Назначение должностных лиц, ответственных за организацию работ с инвалидами и лицами ОВЗ</a:t>
          </a:r>
          <a:r>
            <a:rPr lang="ru-RU" b="0" dirty="0" smtClean="0"/>
            <a:t>;</a:t>
          </a:r>
          <a:endParaRPr lang="ru-RU" b="0" dirty="0"/>
        </a:p>
      </dgm:t>
    </dgm:pt>
    <dgm:pt modelId="{AA365BAE-2979-4ACA-A179-3E37FCCC4F5D}" type="parTrans" cxnId="{4E49D21A-26BF-4740-9137-5F17AB43AAFD}">
      <dgm:prSet/>
      <dgm:spPr/>
      <dgm:t>
        <a:bodyPr/>
        <a:lstStyle/>
        <a:p>
          <a:pPr algn="l"/>
          <a:endParaRPr lang="ru-RU"/>
        </a:p>
      </dgm:t>
    </dgm:pt>
    <dgm:pt modelId="{5645CC5F-1C17-43D4-839E-E17FBF31F7FA}" type="sibTrans" cxnId="{4E49D21A-26BF-4740-9137-5F17AB43AAFD}">
      <dgm:prSet/>
      <dgm:spPr/>
      <dgm:t>
        <a:bodyPr/>
        <a:lstStyle/>
        <a:p>
          <a:pPr algn="l"/>
          <a:endParaRPr lang="ru-RU"/>
        </a:p>
      </dgm:t>
    </dgm:pt>
    <dgm:pt modelId="{52BA6C00-5476-47FE-8939-F71839846E0B}">
      <dgm:prSet/>
      <dgm:spPr/>
      <dgm:t>
        <a:bodyPr/>
        <a:lstStyle/>
        <a:p>
          <a:pPr algn="l" rtl="0"/>
          <a:r>
            <a:rPr lang="ru-RU" b="0" baseline="0" dirty="0" smtClean="0"/>
            <a:t>III. Особенности приема инвалидов и лиц с ОВЗ;</a:t>
          </a:r>
          <a:endParaRPr lang="ru-RU" b="0" dirty="0"/>
        </a:p>
      </dgm:t>
    </dgm:pt>
    <dgm:pt modelId="{CFAB7505-4AE4-478F-AA9C-DE6C3762E48F}" type="parTrans" cxnId="{7C9E578E-835D-4158-9F5E-415B51556C13}">
      <dgm:prSet/>
      <dgm:spPr/>
      <dgm:t>
        <a:bodyPr/>
        <a:lstStyle/>
        <a:p>
          <a:pPr algn="l"/>
          <a:endParaRPr lang="ru-RU"/>
        </a:p>
      </dgm:t>
    </dgm:pt>
    <dgm:pt modelId="{598A9678-4F55-4E35-B7A8-89298D4173BB}" type="sibTrans" cxnId="{7C9E578E-835D-4158-9F5E-415B51556C13}">
      <dgm:prSet/>
      <dgm:spPr/>
      <dgm:t>
        <a:bodyPr/>
        <a:lstStyle/>
        <a:p>
          <a:pPr algn="l"/>
          <a:endParaRPr lang="ru-RU"/>
        </a:p>
      </dgm:t>
    </dgm:pt>
    <dgm:pt modelId="{9DFF5664-4FED-4C30-B587-C04C9E647AC6}">
      <dgm:prSet/>
      <dgm:spPr/>
      <dgm:t>
        <a:bodyPr/>
        <a:lstStyle/>
        <a:p>
          <a:pPr algn="l" rtl="0"/>
          <a:r>
            <a:rPr lang="ru-RU" b="0" baseline="0" dirty="0" smtClean="0"/>
            <a:t>IV. Доступность зданий и сооружений</a:t>
          </a:r>
          <a:r>
            <a:rPr lang="ru-RU" b="0" dirty="0" smtClean="0"/>
            <a:t>;</a:t>
          </a:r>
          <a:endParaRPr lang="ru-RU" b="0" dirty="0"/>
        </a:p>
      </dgm:t>
    </dgm:pt>
    <dgm:pt modelId="{0179049D-9212-4122-B9AD-E4F9A8104663}" type="parTrans" cxnId="{46B218D3-38BC-4380-A31D-3CA76FBEB9F5}">
      <dgm:prSet/>
      <dgm:spPr/>
      <dgm:t>
        <a:bodyPr/>
        <a:lstStyle/>
        <a:p>
          <a:pPr algn="l"/>
          <a:endParaRPr lang="ru-RU"/>
        </a:p>
      </dgm:t>
    </dgm:pt>
    <dgm:pt modelId="{F1CDC56B-F5F2-4446-BECE-BC6E89E71CBE}" type="sibTrans" cxnId="{46B218D3-38BC-4380-A31D-3CA76FBEB9F5}">
      <dgm:prSet/>
      <dgm:spPr/>
      <dgm:t>
        <a:bodyPr/>
        <a:lstStyle/>
        <a:p>
          <a:pPr algn="l"/>
          <a:endParaRPr lang="ru-RU"/>
        </a:p>
      </dgm:t>
    </dgm:pt>
    <dgm:pt modelId="{0EF7BCD9-E603-47E1-A14A-EFC8752D1797}">
      <dgm:prSet/>
      <dgm:spPr/>
      <dgm:t>
        <a:bodyPr/>
        <a:lstStyle/>
        <a:p>
          <a:pPr algn="l" rtl="0"/>
          <a:r>
            <a:rPr lang="ru-RU" b="0" baseline="0" dirty="0" smtClean="0"/>
            <a:t>VII. Наличие медицинского пункта.</a:t>
          </a:r>
          <a:endParaRPr lang="ru-RU" b="0" dirty="0"/>
        </a:p>
      </dgm:t>
    </dgm:pt>
    <dgm:pt modelId="{CC139750-8E89-4ACA-AC9B-3462BDAE24A5}" type="sibTrans" cxnId="{EB7DC09D-F32F-44DA-90BE-24C7775A5EBF}">
      <dgm:prSet/>
      <dgm:spPr/>
      <dgm:t>
        <a:bodyPr/>
        <a:lstStyle/>
        <a:p>
          <a:pPr algn="l"/>
          <a:endParaRPr lang="ru-RU"/>
        </a:p>
      </dgm:t>
    </dgm:pt>
    <dgm:pt modelId="{09DC47B2-7C67-4930-8C21-548B98C754A9}" type="parTrans" cxnId="{EB7DC09D-F32F-44DA-90BE-24C7775A5EBF}">
      <dgm:prSet/>
      <dgm:spPr/>
      <dgm:t>
        <a:bodyPr/>
        <a:lstStyle/>
        <a:p>
          <a:pPr algn="l"/>
          <a:endParaRPr lang="ru-RU"/>
        </a:p>
      </dgm:t>
    </dgm:pt>
    <dgm:pt modelId="{9C850225-9C86-4609-B2E0-797697C6F312}">
      <dgm:prSet/>
      <dgm:spPr/>
      <dgm:t>
        <a:bodyPr/>
        <a:lstStyle/>
        <a:p>
          <a:r>
            <a:rPr lang="ru-RU" b="0" baseline="0" dirty="0" smtClean="0"/>
            <a:t>V. Материально-техническое обеспечение образовательного процесса; </a:t>
          </a:r>
          <a:endParaRPr lang="ru-RU" b="0" dirty="0"/>
        </a:p>
      </dgm:t>
    </dgm:pt>
    <dgm:pt modelId="{159BEA3C-1465-4124-B7E6-BEF270993EB5}" type="parTrans" cxnId="{156E62E1-0653-4E54-991B-4344D371D4FD}">
      <dgm:prSet/>
      <dgm:spPr/>
      <dgm:t>
        <a:bodyPr/>
        <a:lstStyle/>
        <a:p>
          <a:endParaRPr lang="ru-RU"/>
        </a:p>
      </dgm:t>
    </dgm:pt>
    <dgm:pt modelId="{5043CAB9-BC65-4AD1-B36D-23C221F60475}" type="sibTrans" cxnId="{156E62E1-0653-4E54-991B-4344D371D4FD}">
      <dgm:prSet/>
      <dgm:spPr/>
      <dgm:t>
        <a:bodyPr/>
        <a:lstStyle/>
        <a:p>
          <a:endParaRPr lang="ru-RU"/>
        </a:p>
      </dgm:t>
    </dgm:pt>
    <dgm:pt modelId="{59FD60FA-2789-44C3-B3AA-3CA9AE485CA9}">
      <dgm:prSet/>
      <dgm:spPr/>
      <dgm:t>
        <a:bodyPr/>
        <a:lstStyle/>
        <a:p>
          <a:r>
            <a:rPr lang="ru-RU" b="0" baseline="0" dirty="0" smtClean="0"/>
            <a:t>VI. Адаптированные образовательные программы;</a:t>
          </a:r>
          <a:endParaRPr lang="ru-RU" b="0" dirty="0"/>
        </a:p>
      </dgm:t>
    </dgm:pt>
    <dgm:pt modelId="{062210D3-7993-410F-AB7E-B501687458A5}" type="parTrans" cxnId="{BBFDF387-BA68-43C0-9A11-1FE55BA65B81}">
      <dgm:prSet/>
      <dgm:spPr/>
      <dgm:t>
        <a:bodyPr/>
        <a:lstStyle/>
        <a:p>
          <a:endParaRPr lang="ru-RU"/>
        </a:p>
      </dgm:t>
    </dgm:pt>
    <dgm:pt modelId="{8DD231B9-CB8B-4E7C-922E-45001F4C0BD2}" type="sibTrans" cxnId="{BBFDF387-BA68-43C0-9A11-1FE55BA65B81}">
      <dgm:prSet/>
      <dgm:spPr/>
      <dgm:t>
        <a:bodyPr/>
        <a:lstStyle/>
        <a:p>
          <a:endParaRPr lang="ru-RU"/>
        </a:p>
      </dgm:t>
    </dgm:pt>
    <dgm:pt modelId="{AC1511F2-ABD3-492A-BD34-6E15119A45A4}" type="pres">
      <dgm:prSet presAssocID="{7EFB0091-F59C-47FF-9481-9DC5B8A82DB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9805A4-503E-432D-80C5-20E2F9C630DD}" type="pres">
      <dgm:prSet presAssocID="{EC38E591-9E5C-454A-AA8F-8E76882844E2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0D91B0-27F8-4D60-A723-069DCAEDCC49}" type="pres">
      <dgm:prSet presAssocID="{72775E90-5136-4FAF-9F7B-B589D4AAEEC3}" presName="spacer" presStyleCnt="0"/>
      <dgm:spPr/>
    </dgm:pt>
    <dgm:pt modelId="{2CD2F741-9A0D-4A66-B8CC-CA2CE9F8CD68}" type="pres">
      <dgm:prSet presAssocID="{ECF123E4-5EDF-4764-8D17-F815408190A8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C04120-98D8-407D-ABD6-815A57E9D5D1}" type="pres">
      <dgm:prSet presAssocID="{5645CC5F-1C17-43D4-839E-E17FBF31F7FA}" presName="spacer" presStyleCnt="0"/>
      <dgm:spPr/>
    </dgm:pt>
    <dgm:pt modelId="{96F11FA1-7D84-4C89-91C0-0851BEC2C971}" type="pres">
      <dgm:prSet presAssocID="{52BA6C00-5476-47FE-8939-F71839846E0B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A80A24-E526-478F-B1BB-AC3D409437B4}" type="pres">
      <dgm:prSet presAssocID="{598A9678-4F55-4E35-B7A8-89298D4173BB}" presName="spacer" presStyleCnt="0"/>
      <dgm:spPr/>
    </dgm:pt>
    <dgm:pt modelId="{65339E23-0526-422D-8468-08A4B8D48DDF}" type="pres">
      <dgm:prSet presAssocID="{9DFF5664-4FED-4C30-B587-C04C9E647AC6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C972ED-A1C8-4654-9032-A94E615D0A80}" type="pres">
      <dgm:prSet presAssocID="{F1CDC56B-F5F2-4446-BECE-BC6E89E71CBE}" presName="spacer" presStyleCnt="0"/>
      <dgm:spPr/>
    </dgm:pt>
    <dgm:pt modelId="{20EDF7D5-FF6C-4995-A3FE-AD0AA35632DA}" type="pres">
      <dgm:prSet presAssocID="{9C850225-9C86-4609-B2E0-797697C6F312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FE18A5-2FFA-4947-9277-8390A396533D}" type="pres">
      <dgm:prSet presAssocID="{5043CAB9-BC65-4AD1-B36D-23C221F60475}" presName="spacer" presStyleCnt="0"/>
      <dgm:spPr/>
    </dgm:pt>
    <dgm:pt modelId="{A4FAD67E-FB5B-4903-9752-32DAD70E2F32}" type="pres">
      <dgm:prSet presAssocID="{59FD60FA-2789-44C3-B3AA-3CA9AE485CA9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64DA74-13ED-43EA-8C84-3ED82D09D7F3}" type="pres">
      <dgm:prSet presAssocID="{8DD231B9-CB8B-4E7C-922E-45001F4C0BD2}" presName="spacer" presStyleCnt="0"/>
      <dgm:spPr/>
    </dgm:pt>
    <dgm:pt modelId="{79DE85AC-0DD9-4D47-A19E-5400C542A9DC}" type="pres">
      <dgm:prSet presAssocID="{0EF7BCD9-E603-47E1-A14A-EFC8752D1797}" presName="parentText" presStyleLbl="node1" presStyleIdx="6" presStyleCnt="7" custLinFactNeighborX="-479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6E62E1-0653-4E54-991B-4344D371D4FD}" srcId="{7EFB0091-F59C-47FF-9481-9DC5B8A82DB6}" destId="{9C850225-9C86-4609-B2E0-797697C6F312}" srcOrd="4" destOrd="0" parTransId="{159BEA3C-1465-4124-B7E6-BEF270993EB5}" sibTransId="{5043CAB9-BC65-4AD1-B36D-23C221F60475}"/>
    <dgm:cxn modelId="{D3E1DDF5-9F25-486E-B5EF-0DEB363EFD04}" type="presOf" srcId="{9DFF5664-4FED-4C30-B587-C04C9E647AC6}" destId="{65339E23-0526-422D-8468-08A4B8D48DDF}" srcOrd="0" destOrd="0" presId="urn:microsoft.com/office/officeart/2005/8/layout/vList2"/>
    <dgm:cxn modelId="{A5B1433F-E08E-4812-A631-84AD6E5D4C0A}" srcId="{7EFB0091-F59C-47FF-9481-9DC5B8A82DB6}" destId="{EC38E591-9E5C-454A-AA8F-8E76882844E2}" srcOrd="0" destOrd="0" parTransId="{261089C6-7B18-40DC-9909-75F0D3FC3888}" sibTransId="{72775E90-5136-4FAF-9F7B-B589D4AAEEC3}"/>
    <dgm:cxn modelId="{4E49D21A-26BF-4740-9137-5F17AB43AAFD}" srcId="{7EFB0091-F59C-47FF-9481-9DC5B8A82DB6}" destId="{ECF123E4-5EDF-4764-8D17-F815408190A8}" srcOrd="1" destOrd="0" parTransId="{AA365BAE-2979-4ACA-A179-3E37FCCC4F5D}" sibTransId="{5645CC5F-1C17-43D4-839E-E17FBF31F7FA}"/>
    <dgm:cxn modelId="{46B218D3-38BC-4380-A31D-3CA76FBEB9F5}" srcId="{7EFB0091-F59C-47FF-9481-9DC5B8A82DB6}" destId="{9DFF5664-4FED-4C30-B587-C04C9E647AC6}" srcOrd="3" destOrd="0" parTransId="{0179049D-9212-4122-B9AD-E4F9A8104663}" sibTransId="{F1CDC56B-F5F2-4446-BECE-BC6E89E71CBE}"/>
    <dgm:cxn modelId="{1EE0BE81-C4A1-4072-8822-F2D0B21DC22F}" type="presOf" srcId="{7EFB0091-F59C-47FF-9481-9DC5B8A82DB6}" destId="{AC1511F2-ABD3-492A-BD34-6E15119A45A4}" srcOrd="0" destOrd="0" presId="urn:microsoft.com/office/officeart/2005/8/layout/vList2"/>
    <dgm:cxn modelId="{FCB31244-3E54-4818-8DFA-5AB9D8A263A3}" type="presOf" srcId="{EC38E591-9E5C-454A-AA8F-8E76882844E2}" destId="{A29805A4-503E-432D-80C5-20E2F9C630DD}" srcOrd="0" destOrd="0" presId="urn:microsoft.com/office/officeart/2005/8/layout/vList2"/>
    <dgm:cxn modelId="{851051EE-7129-48FE-9086-EFA8A7431B14}" type="presOf" srcId="{9C850225-9C86-4609-B2E0-797697C6F312}" destId="{20EDF7D5-FF6C-4995-A3FE-AD0AA35632DA}" srcOrd="0" destOrd="0" presId="urn:microsoft.com/office/officeart/2005/8/layout/vList2"/>
    <dgm:cxn modelId="{BBFDF387-BA68-43C0-9A11-1FE55BA65B81}" srcId="{7EFB0091-F59C-47FF-9481-9DC5B8A82DB6}" destId="{59FD60FA-2789-44C3-B3AA-3CA9AE485CA9}" srcOrd="5" destOrd="0" parTransId="{062210D3-7993-410F-AB7E-B501687458A5}" sibTransId="{8DD231B9-CB8B-4E7C-922E-45001F4C0BD2}"/>
    <dgm:cxn modelId="{EB7DC09D-F32F-44DA-90BE-24C7775A5EBF}" srcId="{7EFB0091-F59C-47FF-9481-9DC5B8A82DB6}" destId="{0EF7BCD9-E603-47E1-A14A-EFC8752D1797}" srcOrd="6" destOrd="0" parTransId="{09DC47B2-7C67-4930-8C21-548B98C754A9}" sibTransId="{CC139750-8E89-4ACA-AC9B-3462BDAE24A5}"/>
    <dgm:cxn modelId="{A4C3703A-2DE6-4929-A05C-8573B272DA96}" type="presOf" srcId="{0EF7BCD9-E603-47E1-A14A-EFC8752D1797}" destId="{79DE85AC-0DD9-4D47-A19E-5400C542A9DC}" srcOrd="0" destOrd="0" presId="urn:microsoft.com/office/officeart/2005/8/layout/vList2"/>
    <dgm:cxn modelId="{5156AFDB-D28D-4631-85C2-599D2EF3827E}" type="presOf" srcId="{52BA6C00-5476-47FE-8939-F71839846E0B}" destId="{96F11FA1-7D84-4C89-91C0-0851BEC2C971}" srcOrd="0" destOrd="0" presId="urn:microsoft.com/office/officeart/2005/8/layout/vList2"/>
    <dgm:cxn modelId="{7C9E578E-835D-4158-9F5E-415B51556C13}" srcId="{7EFB0091-F59C-47FF-9481-9DC5B8A82DB6}" destId="{52BA6C00-5476-47FE-8939-F71839846E0B}" srcOrd="2" destOrd="0" parTransId="{CFAB7505-4AE4-478F-AA9C-DE6C3762E48F}" sibTransId="{598A9678-4F55-4E35-B7A8-89298D4173BB}"/>
    <dgm:cxn modelId="{12E8A0B3-6038-45A4-A0D3-2FD98B165928}" type="presOf" srcId="{59FD60FA-2789-44C3-B3AA-3CA9AE485CA9}" destId="{A4FAD67E-FB5B-4903-9752-32DAD70E2F32}" srcOrd="0" destOrd="0" presId="urn:microsoft.com/office/officeart/2005/8/layout/vList2"/>
    <dgm:cxn modelId="{1F3E8257-8E5B-41EB-8835-2546D9CF2A9A}" type="presOf" srcId="{ECF123E4-5EDF-4764-8D17-F815408190A8}" destId="{2CD2F741-9A0D-4A66-B8CC-CA2CE9F8CD68}" srcOrd="0" destOrd="0" presId="urn:microsoft.com/office/officeart/2005/8/layout/vList2"/>
    <dgm:cxn modelId="{66E8465D-E222-41DB-A41D-25CCBF49C17A}" type="presParOf" srcId="{AC1511F2-ABD3-492A-BD34-6E15119A45A4}" destId="{A29805A4-503E-432D-80C5-20E2F9C630DD}" srcOrd="0" destOrd="0" presId="urn:microsoft.com/office/officeart/2005/8/layout/vList2"/>
    <dgm:cxn modelId="{4D4B24A0-DEA8-45E3-8155-59ECDA91BA76}" type="presParOf" srcId="{AC1511F2-ABD3-492A-BD34-6E15119A45A4}" destId="{6B0D91B0-27F8-4D60-A723-069DCAEDCC49}" srcOrd="1" destOrd="0" presId="urn:microsoft.com/office/officeart/2005/8/layout/vList2"/>
    <dgm:cxn modelId="{EB29A685-00BD-4A3F-B082-34E7B57A21EC}" type="presParOf" srcId="{AC1511F2-ABD3-492A-BD34-6E15119A45A4}" destId="{2CD2F741-9A0D-4A66-B8CC-CA2CE9F8CD68}" srcOrd="2" destOrd="0" presId="urn:microsoft.com/office/officeart/2005/8/layout/vList2"/>
    <dgm:cxn modelId="{6F2013E9-F480-4553-86E0-2F0E33642F84}" type="presParOf" srcId="{AC1511F2-ABD3-492A-BD34-6E15119A45A4}" destId="{BAC04120-98D8-407D-ABD6-815A57E9D5D1}" srcOrd="3" destOrd="0" presId="urn:microsoft.com/office/officeart/2005/8/layout/vList2"/>
    <dgm:cxn modelId="{39BC3E71-E55B-4C26-98FC-06563A741799}" type="presParOf" srcId="{AC1511F2-ABD3-492A-BD34-6E15119A45A4}" destId="{96F11FA1-7D84-4C89-91C0-0851BEC2C971}" srcOrd="4" destOrd="0" presId="urn:microsoft.com/office/officeart/2005/8/layout/vList2"/>
    <dgm:cxn modelId="{2282C0DF-9402-4324-91F7-47DADD381332}" type="presParOf" srcId="{AC1511F2-ABD3-492A-BD34-6E15119A45A4}" destId="{E2A80A24-E526-478F-B1BB-AC3D409437B4}" srcOrd="5" destOrd="0" presId="urn:microsoft.com/office/officeart/2005/8/layout/vList2"/>
    <dgm:cxn modelId="{0E72EE4E-A148-4F4B-AB87-7874FB1C899E}" type="presParOf" srcId="{AC1511F2-ABD3-492A-BD34-6E15119A45A4}" destId="{65339E23-0526-422D-8468-08A4B8D48DDF}" srcOrd="6" destOrd="0" presId="urn:microsoft.com/office/officeart/2005/8/layout/vList2"/>
    <dgm:cxn modelId="{93CCBAB3-7393-4205-BC8C-4A16110735BE}" type="presParOf" srcId="{AC1511F2-ABD3-492A-BD34-6E15119A45A4}" destId="{8CC972ED-A1C8-4654-9032-A94E615D0A80}" srcOrd="7" destOrd="0" presId="urn:microsoft.com/office/officeart/2005/8/layout/vList2"/>
    <dgm:cxn modelId="{6C44B2B4-5B92-4B42-8DBC-B03BBEDE62C7}" type="presParOf" srcId="{AC1511F2-ABD3-492A-BD34-6E15119A45A4}" destId="{20EDF7D5-FF6C-4995-A3FE-AD0AA35632DA}" srcOrd="8" destOrd="0" presId="urn:microsoft.com/office/officeart/2005/8/layout/vList2"/>
    <dgm:cxn modelId="{567CDCBE-8B3A-41C1-99B0-9F84D4C59D41}" type="presParOf" srcId="{AC1511F2-ABD3-492A-BD34-6E15119A45A4}" destId="{A3FE18A5-2FFA-4947-9277-8390A396533D}" srcOrd="9" destOrd="0" presId="urn:microsoft.com/office/officeart/2005/8/layout/vList2"/>
    <dgm:cxn modelId="{E184B3B9-771A-47AB-AD46-17154850E03A}" type="presParOf" srcId="{AC1511F2-ABD3-492A-BD34-6E15119A45A4}" destId="{A4FAD67E-FB5B-4903-9752-32DAD70E2F32}" srcOrd="10" destOrd="0" presId="urn:microsoft.com/office/officeart/2005/8/layout/vList2"/>
    <dgm:cxn modelId="{CDB7C9CA-BAA6-4CE5-8823-E287DAE1DDDB}" type="presParOf" srcId="{AC1511F2-ABD3-492A-BD34-6E15119A45A4}" destId="{6C64DA74-13ED-43EA-8C84-3ED82D09D7F3}" srcOrd="11" destOrd="0" presId="urn:microsoft.com/office/officeart/2005/8/layout/vList2"/>
    <dgm:cxn modelId="{418F0EE1-CA38-486E-8C19-0DA53ED359E3}" type="presParOf" srcId="{AC1511F2-ABD3-492A-BD34-6E15119A45A4}" destId="{79DE85AC-0DD9-4D47-A19E-5400C542A9DC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9805A4-503E-432D-80C5-20E2F9C630DD}">
      <dsp:nvSpPr>
        <dsp:cNvPr id="0" name=""/>
        <dsp:cNvSpPr/>
      </dsp:nvSpPr>
      <dsp:spPr>
        <a:xfrm>
          <a:off x="0" y="899989"/>
          <a:ext cx="11166764" cy="514800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smtClean="0"/>
            <a:t>I. </a:t>
          </a:r>
          <a:r>
            <a:rPr lang="ru-RU" sz="2200" b="1" kern="1200" baseline="0" dirty="0" smtClean="0"/>
            <a:t>М</a:t>
          </a:r>
          <a:r>
            <a:rPr lang="ru-RU" sz="2200" b="1" kern="1200" dirty="0" smtClean="0"/>
            <a:t>еждународные</a:t>
          </a:r>
          <a:r>
            <a:rPr lang="ru-RU" sz="2200" kern="1200" dirty="0" smtClean="0"/>
            <a:t> (подписанные СССР или Российской Федерацией);</a:t>
          </a:r>
          <a:endParaRPr lang="ru-RU" sz="2200" kern="1200" dirty="0"/>
        </a:p>
      </dsp:txBody>
      <dsp:txXfrm>
        <a:off x="25130" y="925119"/>
        <a:ext cx="11116504" cy="464540"/>
      </dsp:txXfrm>
    </dsp:sp>
    <dsp:sp modelId="{2CD2F741-9A0D-4A66-B8CC-CA2CE9F8CD68}">
      <dsp:nvSpPr>
        <dsp:cNvPr id="0" name=""/>
        <dsp:cNvSpPr/>
      </dsp:nvSpPr>
      <dsp:spPr>
        <a:xfrm>
          <a:off x="0" y="1478149"/>
          <a:ext cx="11166764" cy="514800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10000"/>
                <a:tint val="67000"/>
                <a:satMod val="105000"/>
                <a:lumMod val="110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10000"/>
                <a:tint val="73000"/>
                <a:satMod val="103000"/>
                <a:lumMod val="105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1000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smtClean="0"/>
            <a:t>II. </a:t>
          </a:r>
          <a:r>
            <a:rPr lang="ru-RU" sz="2200" b="1" kern="1200" baseline="0" dirty="0" smtClean="0"/>
            <a:t>Ф</a:t>
          </a:r>
          <a:r>
            <a:rPr lang="ru-RU" sz="2200" b="1" kern="1200" dirty="0" smtClean="0"/>
            <a:t>едеральные</a:t>
          </a:r>
          <a:r>
            <a:rPr lang="ru-RU" sz="2200" kern="1200" dirty="0" smtClean="0"/>
            <a:t> (Конституция, законы, кодексы – семейный, гражданский и др.);</a:t>
          </a:r>
          <a:endParaRPr lang="ru-RU" sz="2200" kern="1200" dirty="0"/>
        </a:p>
      </dsp:txBody>
      <dsp:txXfrm>
        <a:off x="25130" y="1503279"/>
        <a:ext cx="11116504" cy="464540"/>
      </dsp:txXfrm>
    </dsp:sp>
    <dsp:sp modelId="{96F11FA1-7D84-4C89-91C0-0851BEC2C971}">
      <dsp:nvSpPr>
        <dsp:cNvPr id="0" name=""/>
        <dsp:cNvSpPr/>
      </dsp:nvSpPr>
      <dsp:spPr>
        <a:xfrm>
          <a:off x="0" y="2056309"/>
          <a:ext cx="11166764" cy="514800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0000"/>
                <a:tint val="67000"/>
                <a:satMod val="105000"/>
                <a:lumMod val="110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20000"/>
                <a:tint val="73000"/>
                <a:satMod val="103000"/>
                <a:lumMod val="105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000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smtClean="0"/>
            <a:t>III. </a:t>
          </a:r>
          <a:r>
            <a:rPr lang="ru-RU" sz="2200" b="1" kern="1200" baseline="0" dirty="0" smtClean="0"/>
            <a:t>П</a:t>
          </a:r>
          <a:r>
            <a:rPr lang="ru-RU" sz="2200" b="1" kern="1200" dirty="0" smtClean="0"/>
            <a:t>равительственные</a:t>
          </a:r>
          <a:r>
            <a:rPr lang="ru-RU" sz="2200" kern="1200" dirty="0" smtClean="0"/>
            <a:t> (постановления, распоряжения);</a:t>
          </a:r>
          <a:endParaRPr lang="ru-RU" sz="2200" kern="1200" dirty="0"/>
        </a:p>
      </dsp:txBody>
      <dsp:txXfrm>
        <a:off x="25130" y="2081439"/>
        <a:ext cx="11116504" cy="464540"/>
      </dsp:txXfrm>
    </dsp:sp>
    <dsp:sp modelId="{65339E23-0526-422D-8468-08A4B8D48DDF}">
      <dsp:nvSpPr>
        <dsp:cNvPr id="0" name=""/>
        <dsp:cNvSpPr/>
      </dsp:nvSpPr>
      <dsp:spPr>
        <a:xfrm>
          <a:off x="0" y="2634469"/>
          <a:ext cx="11166764" cy="514800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30000"/>
                <a:tint val="67000"/>
                <a:satMod val="105000"/>
                <a:lumMod val="110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30000"/>
                <a:tint val="73000"/>
                <a:satMod val="103000"/>
                <a:lumMod val="105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3000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baseline="0" dirty="0" smtClean="0"/>
            <a:t>IV. </a:t>
          </a:r>
          <a:r>
            <a:rPr lang="ru-RU" sz="2200" b="1" kern="1200" baseline="0" dirty="0" smtClean="0"/>
            <a:t>В</a:t>
          </a:r>
          <a:r>
            <a:rPr lang="ru-RU" sz="2200" b="1" kern="1200" dirty="0" smtClean="0"/>
            <a:t>едомственные</a:t>
          </a:r>
          <a:r>
            <a:rPr lang="ru-RU" sz="2200" kern="1200" dirty="0" smtClean="0"/>
            <a:t> (Министерства образования СССР и Российской Федерации);</a:t>
          </a:r>
          <a:endParaRPr lang="ru-RU" sz="2200" kern="1200" dirty="0"/>
        </a:p>
      </dsp:txBody>
      <dsp:txXfrm>
        <a:off x="25130" y="2659599"/>
        <a:ext cx="11116504" cy="464540"/>
      </dsp:txXfrm>
    </dsp:sp>
    <dsp:sp modelId="{79DE85AC-0DD9-4D47-A19E-5400C542A9DC}">
      <dsp:nvSpPr>
        <dsp:cNvPr id="0" name=""/>
        <dsp:cNvSpPr/>
      </dsp:nvSpPr>
      <dsp:spPr>
        <a:xfrm>
          <a:off x="0" y="3212629"/>
          <a:ext cx="11166764" cy="514800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tint val="67000"/>
                <a:satMod val="105000"/>
                <a:lumMod val="110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40000"/>
                <a:tint val="73000"/>
                <a:satMod val="103000"/>
                <a:lumMod val="105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0" kern="1200" baseline="0" dirty="0" smtClean="0"/>
            <a:t>V. </a:t>
          </a:r>
          <a:r>
            <a:rPr lang="ru-RU" sz="2200" b="1" kern="1200" baseline="0" dirty="0" smtClean="0"/>
            <a:t>Р</a:t>
          </a:r>
          <a:r>
            <a:rPr lang="ru-RU" sz="2200" b="1" kern="1200" dirty="0" smtClean="0"/>
            <a:t>егиональные</a:t>
          </a:r>
          <a:r>
            <a:rPr lang="ru-RU" sz="2200" b="0" kern="1200" dirty="0" smtClean="0"/>
            <a:t> (правительственные и ведомственные).</a:t>
          </a:r>
          <a:endParaRPr lang="ru-RU" sz="2200" b="0" kern="1200" dirty="0"/>
        </a:p>
      </dsp:txBody>
      <dsp:txXfrm>
        <a:off x="25130" y="3237759"/>
        <a:ext cx="11116504" cy="4645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9805A4-503E-432D-80C5-20E2F9C630DD}">
      <dsp:nvSpPr>
        <dsp:cNvPr id="0" name=""/>
        <dsp:cNvSpPr/>
      </dsp:nvSpPr>
      <dsp:spPr>
        <a:xfrm>
          <a:off x="0" y="1872"/>
          <a:ext cx="11166764" cy="798524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kern="1200" baseline="0" dirty="0" smtClean="0"/>
            <a:t>I. Нормативное обеспечение;</a:t>
          </a:r>
          <a:endParaRPr lang="ru-RU" sz="2100" b="0" kern="1200" dirty="0"/>
        </a:p>
      </dsp:txBody>
      <dsp:txXfrm>
        <a:off x="38981" y="40853"/>
        <a:ext cx="11088802" cy="720562"/>
      </dsp:txXfrm>
    </dsp:sp>
    <dsp:sp modelId="{2CD2F741-9A0D-4A66-B8CC-CA2CE9F8CD68}">
      <dsp:nvSpPr>
        <dsp:cNvPr id="0" name=""/>
        <dsp:cNvSpPr/>
      </dsp:nvSpPr>
      <dsp:spPr>
        <a:xfrm>
          <a:off x="0" y="860877"/>
          <a:ext cx="11166764" cy="798524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6667"/>
                <a:tint val="67000"/>
                <a:satMod val="105000"/>
                <a:lumMod val="110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6667"/>
                <a:tint val="73000"/>
                <a:satMod val="103000"/>
                <a:lumMod val="105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6667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kern="1200" baseline="0" dirty="0" smtClean="0"/>
            <a:t>II. Назначение должностных лиц, ответственных за организацию работ с инвалидами и лицами ОВЗ</a:t>
          </a:r>
          <a:r>
            <a:rPr lang="ru-RU" sz="2100" b="0" kern="1200" dirty="0" smtClean="0"/>
            <a:t>;</a:t>
          </a:r>
          <a:endParaRPr lang="ru-RU" sz="2100" b="0" kern="1200" dirty="0"/>
        </a:p>
      </dsp:txBody>
      <dsp:txXfrm>
        <a:off x="38981" y="899858"/>
        <a:ext cx="11088802" cy="720562"/>
      </dsp:txXfrm>
    </dsp:sp>
    <dsp:sp modelId="{96F11FA1-7D84-4C89-91C0-0851BEC2C971}">
      <dsp:nvSpPr>
        <dsp:cNvPr id="0" name=""/>
        <dsp:cNvSpPr/>
      </dsp:nvSpPr>
      <dsp:spPr>
        <a:xfrm>
          <a:off x="0" y="1719882"/>
          <a:ext cx="11166764" cy="798524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13333"/>
                <a:tint val="67000"/>
                <a:satMod val="105000"/>
                <a:lumMod val="110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13333"/>
                <a:tint val="73000"/>
                <a:satMod val="103000"/>
                <a:lumMod val="105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13333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kern="1200" baseline="0" dirty="0" smtClean="0"/>
            <a:t>III. Особенности приема инвалидов и лиц с ОВЗ;</a:t>
          </a:r>
          <a:endParaRPr lang="ru-RU" sz="2100" b="0" kern="1200" dirty="0"/>
        </a:p>
      </dsp:txBody>
      <dsp:txXfrm>
        <a:off x="38981" y="1758863"/>
        <a:ext cx="11088802" cy="720562"/>
      </dsp:txXfrm>
    </dsp:sp>
    <dsp:sp modelId="{65339E23-0526-422D-8468-08A4B8D48DDF}">
      <dsp:nvSpPr>
        <dsp:cNvPr id="0" name=""/>
        <dsp:cNvSpPr/>
      </dsp:nvSpPr>
      <dsp:spPr>
        <a:xfrm>
          <a:off x="0" y="2578887"/>
          <a:ext cx="11166764" cy="798524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0000"/>
                <a:tint val="67000"/>
                <a:satMod val="105000"/>
                <a:lumMod val="110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20000"/>
                <a:tint val="73000"/>
                <a:satMod val="103000"/>
                <a:lumMod val="105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000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kern="1200" baseline="0" dirty="0" smtClean="0"/>
            <a:t>IV. Доступность зданий и сооружений</a:t>
          </a:r>
          <a:r>
            <a:rPr lang="ru-RU" sz="2100" b="0" kern="1200" dirty="0" smtClean="0"/>
            <a:t>;</a:t>
          </a:r>
          <a:endParaRPr lang="ru-RU" sz="2100" b="0" kern="1200" dirty="0"/>
        </a:p>
      </dsp:txBody>
      <dsp:txXfrm>
        <a:off x="38981" y="2617868"/>
        <a:ext cx="11088802" cy="720562"/>
      </dsp:txXfrm>
    </dsp:sp>
    <dsp:sp modelId="{20EDF7D5-FF6C-4995-A3FE-AD0AA35632DA}">
      <dsp:nvSpPr>
        <dsp:cNvPr id="0" name=""/>
        <dsp:cNvSpPr/>
      </dsp:nvSpPr>
      <dsp:spPr>
        <a:xfrm>
          <a:off x="0" y="3437892"/>
          <a:ext cx="11166764" cy="798524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26667"/>
                <a:tint val="67000"/>
                <a:satMod val="105000"/>
                <a:lumMod val="110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26667"/>
                <a:tint val="73000"/>
                <a:satMod val="103000"/>
                <a:lumMod val="105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26667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kern="1200" baseline="0" dirty="0" smtClean="0"/>
            <a:t>V. Материально-техническое обеспечение образовательного процесса; </a:t>
          </a:r>
          <a:endParaRPr lang="ru-RU" sz="2100" b="0" kern="1200" dirty="0"/>
        </a:p>
      </dsp:txBody>
      <dsp:txXfrm>
        <a:off x="38981" y="3476873"/>
        <a:ext cx="11088802" cy="720562"/>
      </dsp:txXfrm>
    </dsp:sp>
    <dsp:sp modelId="{A4FAD67E-FB5B-4903-9752-32DAD70E2F32}">
      <dsp:nvSpPr>
        <dsp:cNvPr id="0" name=""/>
        <dsp:cNvSpPr/>
      </dsp:nvSpPr>
      <dsp:spPr>
        <a:xfrm>
          <a:off x="0" y="4296897"/>
          <a:ext cx="11166764" cy="798524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33333"/>
                <a:tint val="67000"/>
                <a:satMod val="105000"/>
                <a:lumMod val="110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33333"/>
                <a:tint val="73000"/>
                <a:satMod val="103000"/>
                <a:lumMod val="105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33333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kern="1200" baseline="0" dirty="0" smtClean="0"/>
            <a:t>VI. Адаптированные образовательные программы;</a:t>
          </a:r>
          <a:endParaRPr lang="ru-RU" sz="2100" b="0" kern="1200" dirty="0"/>
        </a:p>
      </dsp:txBody>
      <dsp:txXfrm>
        <a:off x="38981" y="4335878"/>
        <a:ext cx="11088802" cy="720562"/>
      </dsp:txXfrm>
    </dsp:sp>
    <dsp:sp modelId="{79DE85AC-0DD9-4D47-A19E-5400C542A9DC}">
      <dsp:nvSpPr>
        <dsp:cNvPr id="0" name=""/>
        <dsp:cNvSpPr/>
      </dsp:nvSpPr>
      <dsp:spPr>
        <a:xfrm>
          <a:off x="0" y="5155902"/>
          <a:ext cx="11166764" cy="798524"/>
        </a:xfrm>
        <a:prstGeom prst="roundRect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tint val="67000"/>
                <a:satMod val="105000"/>
                <a:lumMod val="110000"/>
              </a:schemeClr>
            </a:gs>
            <a:gs pos="50000">
              <a:schemeClr val="accent3">
                <a:alpha val="90000"/>
                <a:hueOff val="0"/>
                <a:satOff val="0"/>
                <a:lumOff val="0"/>
                <a:alphaOff val="-40000"/>
                <a:tint val="73000"/>
                <a:satMod val="103000"/>
                <a:lumMod val="105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0" kern="1200" baseline="0" dirty="0" smtClean="0"/>
            <a:t>VII. Наличие медицинского пункта.</a:t>
          </a:r>
          <a:endParaRPr lang="ru-RU" sz="2100" b="0" kern="1200" dirty="0"/>
        </a:p>
      </dsp:txBody>
      <dsp:txXfrm>
        <a:off x="38981" y="5194883"/>
        <a:ext cx="11088802" cy="720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C79EC-475E-4CE7-9DA7-AB1D8B2691C2}" type="datetimeFigureOut">
              <a:rPr lang="ru-RU" smtClean="0"/>
              <a:t>25.06.2022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AF1034-21CB-4EF2-BDF6-F594B3EAB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062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F1034-21CB-4EF2-BDF6-F594B3EAB54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824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F1034-21CB-4EF2-BDF6-F594B3EAB54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543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F1034-21CB-4EF2-BDF6-F594B3EAB54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376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F1034-21CB-4EF2-BDF6-F594B3EAB54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293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F1034-21CB-4EF2-BDF6-F594B3EAB54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786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F1034-21CB-4EF2-BDF6-F594B3EAB54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768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F1034-21CB-4EF2-BDF6-F594B3EAB54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457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AF1034-21CB-4EF2-BDF6-F594B3EAB54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984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4AD1BDA-814C-405A-9989-45BFB688B671}" type="datetimeFigureOut">
              <a:rPr lang="ru-RU" smtClean="0"/>
              <a:t>25.06.2022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D4A1C94-2B5E-4BAB-B371-C26E286E5C7C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395349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1BDA-814C-405A-9989-45BFB688B671}" type="datetimeFigureOut">
              <a:rPr lang="ru-RU" smtClean="0"/>
              <a:t>25.06.2022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A1C94-2B5E-4BAB-B371-C26E286E5C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039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1BDA-814C-405A-9989-45BFB688B671}" type="datetimeFigureOut">
              <a:rPr lang="ru-RU" smtClean="0"/>
              <a:t>25.06.2022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A1C94-2B5E-4BAB-B371-C26E286E5C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611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1BDA-814C-405A-9989-45BFB688B671}" type="datetimeFigureOut">
              <a:rPr lang="ru-RU" smtClean="0"/>
              <a:t>25.06.2022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A1C94-2B5E-4BAB-B371-C26E286E5C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018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AD1BDA-814C-405A-9989-45BFB688B671}" type="datetimeFigureOut">
              <a:rPr lang="ru-RU" smtClean="0"/>
              <a:t>25.06.2022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4A1C94-2B5E-4BAB-B371-C26E286E5C7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337282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1BDA-814C-405A-9989-45BFB688B671}" type="datetimeFigureOut">
              <a:rPr lang="ru-RU" smtClean="0"/>
              <a:t>25.06.2022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A1C94-2B5E-4BAB-B371-C26E286E5C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187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1BDA-814C-405A-9989-45BFB688B671}" type="datetimeFigureOut">
              <a:rPr lang="ru-RU" smtClean="0"/>
              <a:t>25.06.2022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A1C94-2B5E-4BAB-B371-C26E286E5C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09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1BDA-814C-405A-9989-45BFB688B671}" type="datetimeFigureOut">
              <a:rPr lang="ru-RU" smtClean="0"/>
              <a:t>25.06.2022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A1C94-2B5E-4BAB-B371-C26E286E5C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325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1BDA-814C-405A-9989-45BFB688B671}" type="datetimeFigureOut">
              <a:rPr lang="ru-RU" smtClean="0"/>
              <a:t>25.06.2022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A1C94-2B5E-4BAB-B371-C26E286E5C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19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AD1BDA-814C-405A-9989-45BFB688B671}" type="datetimeFigureOut">
              <a:rPr lang="ru-RU" smtClean="0"/>
              <a:t>25.06.2022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4A1C94-2B5E-4BAB-B371-C26E286E5C7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49694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4AD1BDA-814C-405A-9989-45BFB688B671}" type="datetimeFigureOut">
              <a:rPr lang="ru-RU" smtClean="0"/>
              <a:t>25.06.2022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4A1C94-2B5E-4BAB-B371-C26E286E5C7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01497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4AD1BDA-814C-405A-9989-45BFB688B671}" type="datetimeFigureOut">
              <a:rPr lang="ru-RU" smtClean="0"/>
              <a:t>25.06.2022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D4A1C94-2B5E-4BAB-B371-C26E286E5C7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4560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58098" y="1233377"/>
            <a:ext cx="9205782" cy="324293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1200" dirty="0" smtClean="0">
                <a:solidFill>
                  <a:schemeClr val="tx1"/>
                </a:solidFill>
              </a:rPr>
              <a:t>МИНИСТЕРСТВО </a:t>
            </a:r>
            <a:r>
              <a:rPr lang="ru-RU" sz="1200" dirty="0">
                <a:solidFill>
                  <a:schemeClr val="tx1"/>
                </a:solidFill>
              </a:rPr>
              <a:t>ОБРАЗОВАНИЯ СТАВРОПОЛЬСКОГО КРАЯ</a:t>
            </a:r>
            <a:br>
              <a:rPr lang="ru-RU" sz="1200" dirty="0">
                <a:solidFill>
                  <a:schemeClr val="tx1"/>
                </a:solidFill>
              </a:rPr>
            </a:br>
            <a:r>
              <a:rPr lang="ru-RU" sz="1200" dirty="0" smtClean="0">
                <a:solidFill>
                  <a:schemeClr val="tx1"/>
                </a:solidFill>
              </a:rPr>
              <a:t/>
            </a:r>
            <a:br>
              <a:rPr lang="ru-RU" sz="1200" dirty="0" smtClean="0">
                <a:solidFill>
                  <a:schemeClr val="tx1"/>
                </a:solidFill>
              </a:rPr>
            </a:br>
            <a:r>
              <a:rPr lang="ru-RU" sz="1200" dirty="0">
                <a:solidFill>
                  <a:schemeClr val="tx1"/>
                </a:solidFill>
              </a:rPr>
              <a:t/>
            </a:r>
            <a:br>
              <a:rPr lang="ru-RU" sz="1200" dirty="0">
                <a:solidFill>
                  <a:schemeClr val="tx1"/>
                </a:solidFill>
              </a:rPr>
            </a:br>
            <a:r>
              <a:rPr lang="ru-RU" sz="1200" dirty="0" smtClean="0">
                <a:solidFill>
                  <a:schemeClr val="tx1"/>
                </a:solidFill>
              </a:rPr>
              <a:t/>
            </a:r>
            <a:br>
              <a:rPr lang="ru-RU" sz="1200" dirty="0" smtClean="0">
                <a:solidFill>
                  <a:schemeClr val="tx1"/>
                </a:solidFill>
              </a:rPr>
            </a:br>
            <a:r>
              <a:rPr lang="ru-RU" sz="1200" dirty="0">
                <a:solidFill>
                  <a:schemeClr val="tx1"/>
                </a:solidFill>
              </a:rPr>
              <a:t/>
            </a:r>
            <a:br>
              <a:rPr lang="ru-RU" sz="1200" dirty="0">
                <a:solidFill>
                  <a:schemeClr val="tx1"/>
                </a:solidFill>
              </a:rPr>
            </a:br>
            <a:r>
              <a:rPr lang="ru-RU" sz="1600" b="1" dirty="0" smtClean="0">
                <a:solidFill>
                  <a:schemeClr val="tx1"/>
                </a:solidFill>
              </a:rPr>
              <a:t/>
            </a:r>
            <a:br>
              <a:rPr lang="ru-RU" sz="1600" b="1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тема: Деятельность образовательных организаций по обучению инвалидов и лиц с ограниченными возможностями здоровья: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правовые основы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23319" y="4476307"/>
            <a:ext cx="9786550" cy="1259475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dirty="0" smtClean="0"/>
              <a:t>нормативно-правовая база образования детей с ОВЗ и инвалидов;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ru-RU" dirty="0" smtClean="0"/>
              <a:t>условия для обучения инвалидов и лиц с ОВЗ.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4034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284204"/>
            <a:ext cx="10420350" cy="630194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2600" dirty="0" smtClean="0"/>
              <a:t>Спасибо за внимание!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r">
              <a:buNone/>
            </a:pPr>
            <a:endParaRPr lang="ru-RU" dirty="0" smtClean="0"/>
          </a:p>
          <a:p>
            <a:pPr marL="0" indent="0" algn="r">
              <a:buNone/>
            </a:pPr>
            <a:endParaRPr lang="ru-RU" dirty="0"/>
          </a:p>
          <a:p>
            <a:pPr marL="0" indent="0" algn="r">
              <a:buNone/>
            </a:pPr>
            <a:r>
              <a:rPr lang="ru-RU" sz="1500" dirty="0" smtClean="0"/>
              <a:t>Дисциплина: «Правоведение с основами семейного права</a:t>
            </a:r>
          </a:p>
          <a:p>
            <a:pPr marL="0" indent="0" algn="r">
              <a:buNone/>
            </a:pPr>
            <a:r>
              <a:rPr lang="ru-RU" sz="1500" dirty="0" smtClean="0"/>
              <a:t>и прав инвалидов»</a:t>
            </a:r>
          </a:p>
        </p:txBody>
      </p:sp>
    </p:spTree>
    <p:extLst>
      <p:ext uri="{BB962C8B-B14F-4D97-AF65-F5344CB8AC3E}">
        <p14:creationId xmlns:p14="http://schemas.microsoft.com/office/powerpoint/2010/main" val="1649945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6691" y="284203"/>
            <a:ext cx="11166764" cy="2431287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1.</a:t>
            </a:r>
            <a:r>
              <a:rPr lang="ru-RU" sz="3200" dirty="0" smtClean="0"/>
              <a:t> </a:t>
            </a:r>
            <a:r>
              <a:rPr lang="ru-RU" sz="3600" dirty="0"/>
              <a:t>Нормативно-правовая база образования детей с ОВЗ и инвалидов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700" dirty="0"/>
              <a:t>Нормативно-правовую базу в области образования детей с ограниченными возможностями здоровья в Российской Федерации составляют документы нескольких уровней: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5896200"/>
              </p:ext>
            </p:extLst>
          </p:nvPr>
        </p:nvGraphicFramePr>
        <p:xfrm>
          <a:off x="886691" y="2230581"/>
          <a:ext cx="11166764" cy="4627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32757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6691" y="284203"/>
            <a:ext cx="11166764" cy="640754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1.1. Международные документы</a:t>
            </a:r>
            <a:br>
              <a:rPr lang="ru-RU" sz="3600" dirty="0" smtClean="0"/>
            </a:b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>Всеобщая </a:t>
            </a:r>
            <a:r>
              <a:rPr lang="ru-RU" sz="2600" dirty="0"/>
              <a:t>декларация прав человека от 10 декабря 1948 </a:t>
            </a:r>
            <a:r>
              <a:rPr lang="ru-RU" sz="2600" dirty="0" smtClean="0"/>
              <a:t>года;</a:t>
            </a:r>
            <a:br>
              <a:rPr lang="ru-RU" sz="2600" dirty="0" smtClean="0"/>
            </a:br>
            <a:r>
              <a:rPr lang="ru-RU" sz="2600" dirty="0" smtClean="0"/>
              <a:t>________________________________________________________________________</a:t>
            </a:r>
            <a:br>
              <a:rPr lang="ru-RU" sz="2600" dirty="0" smtClean="0"/>
            </a:b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>Декларация </a:t>
            </a:r>
            <a:r>
              <a:rPr lang="ru-RU" sz="2600" dirty="0"/>
              <a:t>о правах умственно отсталых лиц (утверждена Резолюцией 2856 (XXVI) Генеральной Ассамблеи ООН от 20 декабря 1971 года</a:t>
            </a:r>
            <a:r>
              <a:rPr lang="ru-RU" sz="2600" dirty="0" smtClean="0"/>
              <a:t>);</a:t>
            </a:r>
            <a:br>
              <a:rPr lang="ru-RU" sz="2600" dirty="0" smtClean="0"/>
            </a:br>
            <a:r>
              <a:rPr lang="ru-RU" sz="2600" dirty="0" smtClean="0"/>
              <a:t>________________________________________________________________________</a:t>
            </a:r>
            <a:br>
              <a:rPr lang="ru-RU" sz="2600" dirty="0" smtClean="0"/>
            </a:b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>Декларация </a:t>
            </a:r>
            <a:r>
              <a:rPr lang="ru-RU" sz="2600" dirty="0"/>
              <a:t>о правах инвалидов, утвержденная Резолюцией 3447 (XXX) Генеральной Ассамблеи ООН 09.12.1975 </a:t>
            </a:r>
            <a:r>
              <a:rPr lang="ru-RU" sz="2600" dirty="0" smtClean="0"/>
              <a:t>года;</a:t>
            </a:r>
            <a:br>
              <a:rPr lang="ru-RU" sz="2600" dirty="0" smtClean="0"/>
            </a:br>
            <a:r>
              <a:rPr lang="ru-RU" sz="2600" dirty="0" smtClean="0"/>
              <a:t>________________________________________________________________________</a:t>
            </a:r>
            <a:br>
              <a:rPr lang="ru-RU" sz="2600" dirty="0" smtClean="0"/>
            </a:b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>Стандартные </a:t>
            </a:r>
            <a:r>
              <a:rPr lang="ru-RU" sz="2600" dirty="0"/>
              <a:t>правила обеспечения равных возможностей для </a:t>
            </a:r>
            <a:r>
              <a:rPr lang="ru-RU" sz="2600" dirty="0" smtClean="0"/>
              <a:t>инвалидов (1993 год);</a:t>
            </a:r>
            <a:br>
              <a:rPr lang="ru-RU" sz="2600" dirty="0" smtClean="0"/>
            </a:br>
            <a:r>
              <a:rPr lang="ru-RU" sz="2600" dirty="0" smtClean="0"/>
              <a:t>________________________________________________________________________</a:t>
            </a:r>
            <a:br>
              <a:rPr lang="ru-RU" sz="2600" dirty="0" smtClean="0"/>
            </a:br>
            <a:r>
              <a:rPr lang="ru-RU" sz="2600" dirty="0" smtClean="0"/>
              <a:t/>
            </a:r>
            <a:br>
              <a:rPr lang="ru-RU" sz="2600" dirty="0" smtClean="0"/>
            </a:br>
            <a:r>
              <a:rPr lang="ru-RU" sz="2600" dirty="0" smtClean="0"/>
              <a:t>«</a:t>
            </a:r>
            <a:r>
              <a:rPr lang="ru-RU" sz="2600" dirty="0" err="1"/>
              <a:t>Саламанкская</a:t>
            </a:r>
            <a:r>
              <a:rPr lang="ru-RU" sz="2600" dirty="0"/>
              <a:t> декларация» и «Рамки действий по образованию лиц с особыми потребностями</a:t>
            </a:r>
            <a:r>
              <a:rPr lang="ru-RU" sz="2600" dirty="0" smtClean="0"/>
              <a:t>» </a:t>
            </a:r>
            <a:r>
              <a:rPr lang="ru-RU" sz="2600" dirty="0"/>
              <a:t>(Саламанка, Испания, 7–10 июня 1994 года</a:t>
            </a:r>
            <a:r>
              <a:rPr lang="ru-RU" sz="2600" dirty="0" smtClean="0"/>
              <a:t>).</a:t>
            </a:r>
            <a:br>
              <a:rPr lang="ru-RU" sz="2600" dirty="0" smtClean="0"/>
            </a:br>
            <a:r>
              <a:rPr lang="ru-RU" sz="2600" dirty="0" smtClean="0"/>
              <a:t>________________________________________________________________________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78290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6691" y="284203"/>
            <a:ext cx="11166764" cy="6407542"/>
          </a:xfrm>
        </p:spPr>
        <p:txBody>
          <a:bodyPr>
            <a:noAutofit/>
          </a:bodyPr>
          <a:lstStyle/>
          <a:p>
            <a:r>
              <a:rPr lang="ru-RU" sz="3200" dirty="0" smtClean="0"/>
              <a:t>1.2. Федеральные документы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Статья </a:t>
            </a:r>
            <a:r>
              <a:rPr lang="ru-RU" sz="2200" dirty="0"/>
              <a:t>43 Конституции РФ провозглашает право каждого на образование</a:t>
            </a:r>
            <a:r>
              <a:rPr lang="ru-RU" sz="2200" dirty="0" smtClean="0"/>
              <a:t>;</a:t>
            </a:r>
            <a:br>
              <a:rPr lang="ru-RU" sz="2200" dirty="0" smtClean="0"/>
            </a:br>
            <a:r>
              <a:rPr lang="ru-RU" sz="2200" dirty="0" smtClean="0"/>
              <a:t>___________________________________________________________________________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>Федеральный Закон «Об образовании в Российской Федерации» № 273-ФЗ от 29 декабря 2012 </a:t>
            </a:r>
            <a:r>
              <a:rPr lang="ru-RU" sz="2200" dirty="0" smtClean="0"/>
              <a:t>года;</a:t>
            </a:r>
            <a:br>
              <a:rPr lang="ru-RU" sz="2200" dirty="0" smtClean="0"/>
            </a:br>
            <a:r>
              <a:rPr lang="ru-RU" sz="2200" dirty="0" smtClean="0"/>
              <a:t>___________________________________________________________________________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>Федеральный закон «О социальной защите инвалидов в Российской Федерации»</a:t>
            </a:r>
            <a:r>
              <a:rPr lang="ru-RU" sz="2200" dirty="0" smtClean="0"/>
              <a:t>;</a:t>
            </a:r>
            <a:br>
              <a:rPr lang="ru-RU" sz="2200" dirty="0" smtClean="0"/>
            </a:br>
            <a:r>
              <a:rPr lang="ru-RU" sz="2200" dirty="0" smtClean="0"/>
              <a:t>___________________________________________________________________________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>Национальная образовательная инициатива «Наша новая школа» (утверждена Президентом Российской Федерации Д.А. Медведевым 04 февраля 2010 года, </a:t>
            </a:r>
            <a:r>
              <a:rPr lang="ru-RU" sz="2200" dirty="0" smtClean="0"/>
              <a:t>Пр.271</a:t>
            </a:r>
            <a:r>
              <a:rPr lang="ru-RU" sz="2200" dirty="0"/>
              <a:t>)</a:t>
            </a:r>
            <a:r>
              <a:rPr lang="ru-RU" sz="2200" dirty="0" smtClean="0"/>
              <a:t>;</a:t>
            </a:r>
            <a:br>
              <a:rPr lang="ru-RU" sz="2200" dirty="0" smtClean="0"/>
            </a:br>
            <a:r>
              <a:rPr lang="ru-RU" sz="2200" dirty="0" smtClean="0"/>
              <a:t>___________________________________________________________________________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>Указ «О национальной стратегии действий в интересах детей на 2012-2017 годы» № 761 от 01.06.2012</a:t>
            </a:r>
            <a:r>
              <a:rPr lang="ru-RU" sz="2200" dirty="0" smtClean="0"/>
              <a:t>.</a:t>
            </a:r>
            <a:br>
              <a:rPr lang="ru-RU" sz="2200" dirty="0" smtClean="0"/>
            </a:br>
            <a:r>
              <a:rPr lang="ru-RU" sz="2200" dirty="0" smtClean="0"/>
              <a:t>___________________________________________________________________________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534453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6690" y="284203"/>
            <a:ext cx="11305309" cy="6407542"/>
          </a:xfrm>
        </p:spPr>
        <p:txBody>
          <a:bodyPr>
            <a:noAutofit/>
          </a:bodyPr>
          <a:lstStyle/>
          <a:p>
            <a:r>
              <a:rPr lang="ru-RU" sz="3200" dirty="0" smtClean="0"/>
              <a:t>1.3. Правительственные документы</a:t>
            </a:r>
            <a:br>
              <a:rPr lang="ru-RU" sz="3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Распоряжение </a:t>
            </a:r>
            <a:r>
              <a:rPr lang="ru-RU" sz="2200" dirty="0"/>
              <a:t>Правительства Российской Федерации от 15 октября 2012 г. </a:t>
            </a:r>
            <a:r>
              <a:rPr lang="ru-RU" sz="2100" dirty="0"/>
              <a:t>№ 1916-р</a:t>
            </a:r>
            <a:r>
              <a:rPr lang="ru-RU" sz="2200" dirty="0" smtClean="0"/>
              <a:t>;</a:t>
            </a:r>
            <a:br>
              <a:rPr lang="ru-RU" sz="2200" dirty="0" smtClean="0"/>
            </a:br>
            <a:r>
              <a:rPr lang="ru-RU" sz="2200" dirty="0" smtClean="0"/>
              <a:t>___________________________________________________________________________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>Постановление Правительства РФ от 12 марта 1997 года «Об утверждении Типового положения о специальном (коррекционном) образовательном учреждении для обучающихся, воспитанников с отклонениями в развитии»</a:t>
            </a:r>
            <a:r>
              <a:rPr lang="ru-RU" sz="2200" dirty="0" smtClean="0"/>
              <a:t>;</a:t>
            </a:r>
            <a:br>
              <a:rPr lang="ru-RU" sz="2200" dirty="0" smtClean="0"/>
            </a:br>
            <a:r>
              <a:rPr lang="ru-RU" sz="2200" dirty="0" smtClean="0"/>
              <a:t>___________________________________________________________________________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Постановление </a:t>
            </a:r>
            <a:r>
              <a:rPr lang="ru-RU" sz="2200" dirty="0"/>
              <a:t>Правительства РФ от 31 июля 1998 г. N 867 «Об утверждении Типового положения об образовательном учреждении для детей, нуждающихся в психолого-педагогической и медико-социальной помощи»</a:t>
            </a:r>
            <a:r>
              <a:rPr lang="ru-RU" sz="2200" dirty="0" smtClean="0"/>
              <a:t>;</a:t>
            </a:r>
            <a:br>
              <a:rPr lang="ru-RU" sz="2200" dirty="0" smtClean="0"/>
            </a:br>
            <a:r>
              <a:rPr lang="ru-RU" sz="2200" dirty="0" smtClean="0"/>
              <a:t>___________________________________________________________________________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>Постановление Правительства РФ от 4 октября 2000 г. «О национальной доктрине образования в Российской Федерации</a:t>
            </a:r>
            <a:r>
              <a:rPr lang="ru-RU" sz="2200" dirty="0" smtClean="0"/>
              <a:t>».</a:t>
            </a:r>
            <a:br>
              <a:rPr lang="ru-RU" sz="2200" dirty="0" smtClean="0"/>
            </a:br>
            <a:r>
              <a:rPr lang="ru-RU" sz="2200" dirty="0" smtClean="0"/>
              <a:t>___________________________________________________________________________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97429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6690" y="284203"/>
            <a:ext cx="11305309" cy="6407542"/>
          </a:xfrm>
        </p:spPr>
        <p:txBody>
          <a:bodyPr>
            <a:noAutofit/>
          </a:bodyPr>
          <a:lstStyle/>
          <a:p>
            <a:r>
              <a:rPr lang="ru-RU" sz="3200" dirty="0" smtClean="0"/>
              <a:t>1.4. Ведомственные документы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Концепция </a:t>
            </a:r>
            <a:r>
              <a:rPr lang="ru-RU" sz="2200" dirty="0"/>
              <a:t>реформирования системы специального образования</a:t>
            </a:r>
            <a:r>
              <a:rPr lang="ru-RU" sz="2200" dirty="0" smtClean="0"/>
              <a:t>;</a:t>
            </a:r>
            <a:br>
              <a:rPr lang="ru-RU" sz="2200" dirty="0" smtClean="0"/>
            </a:br>
            <a:r>
              <a:rPr lang="ru-RU" sz="2200" dirty="0" smtClean="0"/>
              <a:t>___________________________________________________________________________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>Концепция интегрированного обучения лиц с ограниченными возможностями здоровья</a:t>
            </a:r>
            <a:r>
              <a:rPr lang="ru-RU" sz="2200" dirty="0" smtClean="0"/>
              <a:t>;</a:t>
            </a:r>
            <a:br>
              <a:rPr lang="ru-RU" sz="2200" dirty="0" smtClean="0"/>
            </a:br>
            <a:r>
              <a:rPr lang="ru-RU" sz="2200" dirty="0" smtClean="0"/>
              <a:t>___________________________________________________________________________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Письмо </a:t>
            </a:r>
            <a:r>
              <a:rPr lang="ru-RU" sz="2200" dirty="0"/>
              <a:t>Министерства образования и науки РФ от 18 апреля 2008 г. № АФ-150/06 «О создании условий для получения образования детьми с ограниченными возможностями здоровья и детьми-инвалидами</a:t>
            </a:r>
            <a:r>
              <a:rPr lang="ru-RU" sz="2200" dirty="0" smtClean="0"/>
              <a:t>»;</a:t>
            </a:r>
            <a:br>
              <a:rPr lang="ru-RU" sz="2200" dirty="0" smtClean="0"/>
            </a:br>
            <a:r>
              <a:rPr lang="ru-RU" sz="2200" dirty="0" smtClean="0"/>
              <a:t>___________________________________________________________________________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/>
              <a:t>С</a:t>
            </a:r>
            <a:r>
              <a:rPr lang="ru-RU" sz="2200" dirty="0" smtClean="0"/>
              <a:t>т</a:t>
            </a:r>
            <a:r>
              <a:rPr lang="ru-RU" sz="2200" dirty="0"/>
              <a:t>. 50 Закона РФ «Об образовании», ст. 14 Федерального закона «Об основах системы профилактики безнадзорности и правонарушений несовершеннолетних» и Положение о психолого-медико-педагогической комиссии, утвержденное приказом Минобразования России от 24.03.2009 № 95</a:t>
            </a:r>
            <a:r>
              <a:rPr lang="ru-RU" sz="2200" dirty="0" smtClean="0"/>
              <a:t>.</a:t>
            </a:r>
            <a:br>
              <a:rPr lang="ru-RU" sz="2200" dirty="0" smtClean="0"/>
            </a:br>
            <a:r>
              <a:rPr lang="ru-RU" sz="2200" dirty="0" smtClean="0"/>
              <a:t>___________________________________________________________________________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4165481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6691" y="284203"/>
            <a:ext cx="11166764" cy="744497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2.</a:t>
            </a:r>
            <a:r>
              <a:rPr lang="ru-RU" sz="3200" dirty="0" smtClean="0"/>
              <a:t> </a:t>
            </a:r>
            <a:r>
              <a:rPr lang="ru-RU" sz="3600" dirty="0"/>
              <a:t>Условия для обучения инвалидов и лиц с ОВЗ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6691" y="1422400"/>
            <a:ext cx="11166764" cy="4445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dirty="0"/>
              <a:t>Согласно части 3 статьи 79 ФЗ № 273 под специальными условиями для получения образования обучающимися с ОВЗ понимаются условия обучения, воспитания и развития таких обучающихся, включающие в себя использование специальных образовательных программ и методов обучения и воспитания, специальных учебников, учебных пособий и дидактических материалов, специальных технических средств обучения коллективного и индивидуального пользования, предоставление услуг ассистента (помощника), оказывающего обучающимся необходимую техническую помощь, проведение групповых и индивидуальных коррекционных занятий, обеспечение доступа в здания организаций, осуществляющих образовательную деятельность, и другие условия, без которых невозможно или затруднено освоение образовательных программ обучающимися с ОВЗ.</a:t>
            </a:r>
          </a:p>
        </p:txBody>
      </p:sp>
    </p:spTree>
    <p:extLst>
      <p:ext uri="{BB962C8B-B14F-4D97-AF65-F5344CB8AC3E}">
        <p14:creationId xmlns:p14="http://schemas.microsoft.com/office/powerpoint/2010/main" val="747954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3760318"/>
              </p:ext>
            </p:extLst>
          </p:nvPr>
        </p:nvGraphicFramePr>
        <p:xfrm>
          <a:off x="886691" y="495300"/>
          <a:ext cx="11166764" cy="595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82809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6691" y="4584700"/>
            <a:ext cx="11166764" cy="21717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>Процесс обучения детей с ограниченными возможностями здоровья (ОВЗ) – это целенаправленное, последовательно изменяющееся взаимодействие учителя и обучающегося, в ходе которого решаются задачи образования, здоровьесбережения, воспитания и общего развития.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sz="32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906" y="762000"/>
            <a:ext cx="8341488" cy="3581400"/>
          </a:xfrm>
        </p:spPr>
      </p:pic>
    </p:spTree>
    <p:extLst>
      <p:ext uri="{BB962C8B-B14F-4D97-AF65-F5344CB8AC3E}">
        <p14:creationId xmlns:p14="http://schemas.microsoft.com/office/powerpoint/2010/main" val="51775307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Желтый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202</TotalTime>
  <Words>193</Words>
  <Application>Microsoft Office PowerPoint</Application>
  <PresentationFormat>Широкоэкранный</PresentationFormat>
  <Paragraphs>43</Paragraphs>
  <Slides>10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Franklin Gothic Book</vt:lpstr>
      <vt:lpstr>Wingdings</vt:lpstr>
      <vt:lpstr>Crop</vt:lpstr>
      <vt:lpstr>МИНИСТЕРСТВО ОБРАЗОВАНИЯ СТАВРОПОЛЬСКОГО КРАЯ      тема: Деятельность образовательных организаций по обучению инвалидов и лиц с ограниченными возможностями здоровья: правовые основы </vt:lpstr>
      <vt:lpstr>1. Нормативно-правовая база образования детей с ОВЗ и инвалидов  Нормативно-правовую базу в области образования детей с ограниченными возможностями здоровья в Российской Федерации составляют документы нескольких уровней:   </vt:lpstr>
      <vt:lpstr>1.1. Международные документы  Всеобщая декларация прав человека от 10 декабря 1948 года; ________________________________________________________________________  Декларация о правах умственно отсталых лиц (утверждена Резолюцией 2856 (XXVI) Генеральной Ассамблеи ООН от 20 декабря 1971 года); ________________________________________________________________________  Декларация о правах инвалидов, утвержденная Резолюцией 3447 (XXX) Генеральной Ассамблеи ООН 09.12.1975 года; ________________________________________________________________________  Стандартные правила обеспечения равных возможностей для инвалидов (1993 год); ________________________________________________________________________  «Саламанкская декларация» и «Рамки действий по образованию лиц с особыми потребностями» (Саламанка, Испания, 7–10 июня 1994 года). ________________________________________________________________________  </vt:lpstr>
      <vt:lpstr>1.2. Федеральные документы  Статья 43 Конституции РФ провозглашает право каждого на образование; ___________________________________________________________________________  Федеральный Закон «Об образовании в Российской Федерации» № 273-ФЗ от 29 декабря 2012 года; ___________________________________________________________________________  Федеральный закон «О социальной защите инвалидов в Российской Федерации»; ___________________________________________________________________________  Национальная образовательная инициатива «Наша новая школа» (утверждена Президентом Российской Федерации Д.А. Медведевым 04 февраля 2010 года, Пр.271); ___________________________________________________________________________  Указ «О национальной стратегии действий в интересах детей на 2012-2017 годы» № 761 от 01.06.2012. ___________________________________________________________________________  </vt:lpstr>
      <vt:lpstr>1.3. Правительственные документы  Распоряжение Правительства Российской Федерации от 15 октября 2012 г. № 1916-р; ___________________________________________________________________________  Постановление Правительства РФ от 12 марта 1997 года «Об утверждении Типового положения о специальном (коррекционном) образовательном учреждении для обучающихся, воспитанников с отклонениями в развитии»; ___________________________________________________________________________  Постановление Правительства РФ от 31 июля 1998 г. N 867 «Об утверждении Типового положения об образовательном учреждении для детей, нуждающихся в психолого-педагогической и медико-социальной помощи»; ___________________________________________________________________________  Постановление Правительства РФ от 4 октября 2000 г. «О национальной доктрине образования в Российской Федерации». ___________________________________________________________________________   </vt:lpstr>
      <vt:lpstr>1.4. Ведомственные документы  Концепция реформирования системы специального образования; ___________________________________________________________________________  Концепция интегрированного обучения лиц с ограниченными возможностями здоровья; ___________________________________________________________________________  Письмо Министерства образования и науки РФ от 18 апреля 2008 г. № АФ-150/06 «О создании условий для получения образования детьми с ограниченными возможностями здоровья и детьми-инвалидами»; ___________________________________________________________________________  Ст. 50 Закона РФ «Об образовании», ст. 14 Федерального закона «Об основах системы профилактики безнадзорности и правонарушений несовершеннолетних» и Положение о психолого-медико-педагогической комиссии, утвержденное приказом Минобразования России от 24.03.2009 № 95. ___________________________________________________________________________   </vt:lpstr>
      <vt:lpstr>2. Условия для обучения инвалидов и лиц с ОВЗ     </vt:lpstr>
      <vt:lpstr>Презентация PowerPoint</vt:lpstr>
      <vt:lpstr>Процесс обучения детей с ограниченными возможностями здоровья (ОВЗ) – это целенаправленное, последовательно изменяющееся взаимодействие учителя и обучающегося, в ходе которого решаются задачи образования, здоровьесбережения, воспитания и общего развития.   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ПОНЯТИЯ ИНФОРМАЦИОННОЙ ГИГИЕНЫ</dc:title>
  <dc:creator>User</dc:creator>
  <cp:lastModifiedBy>User</cp:lastModifiedBy>
  <cp:revision>22</cp:revision>
  <dcterms:created xsi:type="dcterms:W3CDTF">2021-04-10T18:17:29Z</dcterms:created>
  <dcterms:modified xsi:type="dcterms:W3CDTF">2022-06-25T17:31:00Z</dcterms:modified>
</cp:coreProperties>
</file>