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6/5/2022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6/5/2022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8230058" cy="1646302"/>
          </a:xfrm>
        </p:spPr>
        <p:txBody>
          <a:bodyPr/>
          <a:lstStyle/>
          <a:p>
            <a:r>
              <a:rPr lang="ru-RU" dirty="0" smtClean="0"/>
              <a:t>Подростковая депрессия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8230058" cy="1096899"/>
          </a:xfrm>
        </p:spPr>
        <p:txBody>
          <a:bodyPr>
            <a:normAutofit lnSpcReduction="10000"/>
          </a:bodyPr>
          <a:lstStyle/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ГБОУ </a:t>
            </a:r>
            <a:r>
              <a:rPr lang="ru-RU" dirty="0" smtClean="0"/>
              <a:t>«Психологический центр»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2550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такое депрессия?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>
                <a:solidFill>
                  <a:schemeClr val="tx1"/>
                </a:solidFill>
              </a:rPr>
              <a:t>Депре́ссия</a:t>
            </a:r>
            <a:r>
              <a:rPr lang="ru-RU" dirty="0">
                <a:solidFill>
                  <a:schemeClr val="tx1"/>
                </a:solidFill>
              </a:rPr>
              <a:t> (от лат. </a:t>
            </a:r>
            <a:r>
              <a:rPr lang="la-Latn" i="1" dirty="0">
                <a:solidFill>
                  <a:schemeClr val="tx1"/>
                </a:solidFill>
              </a:rPr>
              <a:t>deprimo</a:t>
            </a:r>
            <a:r>
              <a:rPr lang="ru-RU" dirty="0">
                <a:solidFill>
                  <a:schemeClr val="tx1"/>
                </a:solidFill>
              </a:rPr>
              <a:t> «давить (вниз), подавить») — психическое расстройство, основными признаками которого являются сниженное — угнетённое, подавленное, тоскливое, </a:t>
            </a:r>
            <a:r>
              <a:rPr lang="ru-RU" dirty="0" smtClean="0">
                <a:solidFill>
                  <a:schemeClr val="tx1"/>
                </a:solidFill>
              </a:rPr>
              <a:t>тревожное или </a:t>
            </a:r>
            <a:r>
              <a:rPr lang="ru-RU" dirty="0">
                <a:solidFill>
                  <a:schemeClr val="tx1"/>
                </a:solidFill>
              </a:rPr>
              <a:t>безразличное — настроение и снижение или утрата способности получать удовольствие. 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Обычно </a:t>
            </a:r>
            <a:r>
              <a:rPr lang="ru-RU" dirty="0" smtClean="0">
                <a:solidFill>
                  <a:schemeClr val="tx1"/>
                </a:solidFill>
              </a:rPr>
              <a:t>присутствуют </a:t>
            </a:r>
            <a:r>
              <a:rPr lang="ru-RU" dirty="0">
                <a:solidFill>
                  <a:schemeClr val="tx1"/>
                </a:solidFill>
              </a:rPr>
              <a:t>некоторые из следующих симптомов: сниженная самооценка, неадекватное чувство вины, пессимизм, нарушение концентрации внимания, усталость или отсутствие энергии, расстройства сна и аппетита, суицидальные тенденции. </a:t>
            </a:r>
          </a:p>
          <a:p>
            <a:r>
              <a:rPr lang="ru-RU" dirty="0">
                <a:solidFill>
                  <a:schemeClr val="tx1"/>
                </a:solidFill>
              </a:rPr>
              <a:t>Депрессивное настроение в некоторых случаях может быть нормальной временной реакцией на жизненные события, как, например, потеря близкого человека.</a:t>
            </a:r>
          </a:p>
        </p:txBody>
      </p:sp>
    </p:spTree>
    <p:extLst>
      <p:ext uri="{BB962C8B-B14F-4D97-AF65-F5344CB8AC3E}">
        <p14:creationId xmlns:p14="http://schemas.microsoft.com/office/powerpoint/2010/main" val="2826498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Признаки и симптомы </a:t>
            </a:r>
            <a:r>
              <a:rPr lang="ru-RU" b="1" dirty="0" smtClean="0"/>
              <a:t>депрессии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ru-RU" dirty="0"/>
              <a:t>Печаль или безысходность</a:t>
            </a:r>
          </a:p>
          <a:p>
            <a:pPr lvl="0"/>
            <a:r>
              <a:rPr lang="ru-RU" dirty="0"/>
              <a:t>Раздражительность, гнев или враждебность</a:t>
            </a:r>
          </a:p>
          <a:p>
            <a:pPr lvl="0"/>
            <a:r>
              <a:rPr lang="ru-RU" dirty="0"/>
              <a:t>Слезливость, частый плач</a:t>
            </a:r>
          </a:p>
          <a:p>
            <a:pPr lvl="0"/>
            <a:r>
              <a:rPr lang="ru-RU" dirty="0"/>
              <a:t>Избегание друзей и семьи</a:t>
            </a:r>
          </a:p>
          <a:p>
            <a:pPr lvl="0"/>
            <a:r>
              <a:rPr lang="ru-RU" dirty="0"/>
              <a:t>Потеря интереса к ранее любимой деятельности</a:t>
            </a:r>
          </a:p>
          <a:p>
            <a:pPr lvl="0"/>
            <a:r>
              <a:rPr lang="ru-RU" dirty="0"/>
              <a:t>Изменения в пищевом поведении и режиме сна</a:t>
            </a:r>
          </a:p>
          <a:p>
            <a:pPr lvl="0"/>
            <a:r>
              <a:rPr lang="ru-RU" dirty="0"/>
              <a:t>Беспокойство и возбужденность</a:t>
            </a:r>
          </a:p>
          <a:p>
            <a:pPr lvl="0"/>
            <a:r>
              <a:rPr lang="ru-RU" dirty="0"/>
              <a:t>Чувство бесполезности и вины</a:t>
            </a:r>
          </a:p>
          <a:p>
            <a:pPr lvl="0"/>
            <a:r>
              <a:rPr lang="ru-RU" dirty="0"/>
              <a:t>Отсутствие энтузиазма и мотивации</a:t>
            </a:r>
          </a:p>
          <a:p>
            <a:pPr lvl="0"/>
            <a:r>
              <a:rPr lang="ru-RU" dirty="0"/>
              <a:t>Усталость и недостаток энергии</a:t>
            </a:r>
          </a:p>
          <a:p>
            <a:pPr lvl="0"/>
            <a:r>
              <a:rPr lang="ru-RU" dirty="0" smtClean="0"/>
              <a:t>Мысли </a:t>
            </a:r>
            <a:r>
              <a:rPr lang="ru-RU" dirty="0"/>
              <a:t>о смерти или самоубийстве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6627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Рекомендации по общению с подростком в депрессии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/>
              <a:t>Предложите </a:t>
            </a:r>
            <a:r>
              <a:rPr lang="ru-RU" b="1" dirty="0" smtClean="0"/>
              <a:t>поддержку </a:t>
            </a:r>
            <a:r>
              <a:rPr lang="ru-RU" dirty="0" smtClean="0"/>
              <a:t>- </a:t>
            </a:r>
            <a:r>
              <a:rPr lang="ru-RU" dirty="0"/>
              <a:t>п</a:t>
            </a:r>
            <a:r>
              <a:rPr lang="ru-RU" dirty="0" smtClean="0"/>
              <a:t>усть </a:t>
            </a:r>
            <a:r>
              <a:rPr lang="ru-RU" dirty="0"/>
              <a:t>подросток знает, что вы всегда полностью и безоговорочно на его стороне. Сдерживайтесь задавать слишком много </a:t>
            </a:r>
            <a:r>
              <a:rPr lang="ru-RU" dirty="0" smtClean="0"/>
              <a:t>вопросов, </a:t>
            </a:r>
            <a:r>
              <a:rPr lang="ru-RU" dirty="0"/>
              <a:t>но дайте понять, что вы всегда готовы предоставить любую необходимую поддержку.</a:t>
            </a:r>
            <a:endParaRPr lang="ru-RU" dirty="0" smtClean="0"/>
          </a:p>
          <a:p>
            <a:r>
              <a:rPr lang="ru-RU" b="1" dirty="0"/>
              <a:t>Будьте мягкими, но </a:t>
            </a:r>
            <a:r>
              <a:rPr lang="ru-RU" b="1" dirty="0" smtClean="0"/>
              <a:t>настойчивыми </a:t>
            </a:r>
            <a:r>
              <a:rPr lang="ru-RU" dirty="0" smtClean="0"/>
              <a:t>- </a:t>
            </a:r>
            <a:r>
              <a:rPr lang="ru-RU" dirty="0"/>
              <a:t>р</a:t>
            </a:r>
            <a:r>
              <a:rPr lang="ru-RU" dirty="0" smtClean="0"/>
              <a:t>азговоры </a:t>
            </a:r>
            <a:r>
              <a:rPr lang="ru-RU" dirty="0"/>
              <a:t>о депрессии очень </a:t>
            </a:r>
            <a:r>
              <a:rPr lang="ru-RU" dirty="0" smtClean="0"/>
              <a:t>трудны. </a:t>
            </a:r>
            <a:r>
              <a:rPr lang="ru-RU" dirty="0"/>
              <a:t>Уважайте уровень комфорта </a:t>
            </a:r>
            <a:r>
              <a:rPr lang="ru-RU" dirty="0" smtClean="0"/>
              <a:t>ребенка</a:t>
            </a:r>
            <a:r>
              <a:rPr lang="ru-RU" dirty="0"/>
              <a:t>, но в то же время подчеркивайте вашу заботу и готовность слушать</a:t>
            </a:r>
            <a:r>
              <a:rPr lang="ru-RU" dirty="0" smtClean="0"/>
              <a:t>. </a:t>
            </a:r>
          </a:p>
          <a:p>
            <a:r>
              <a:rPr lang="ru-RU" b="1" dirty="0"/>
              <a:t>Слушайте без </a:t>
            </a:r>
            <a:r>
              <a:rPr lang="ru-RU" b="1" dirty="0" smtClean="0"/>
              <a:t>морализаторства </a:t>
            </a:r>
            <a:r>
              <a:rPr lang="ru-RU" dirty="0" smtClean="0"/>
              <a:t>- </a:t>
            </a:r>
            <a:r>
              <a:rPr lang="ru-RU" dirty="0"/>
              <a:t>в</a:t>
            </a:r>
            <a:r>
              <a:rPr lang="ru-RU" dirty="0" smtClean="0"/>
              <a:t>ажно </a:t>
            </a:r>
            <a:r>
              <a:rPr lang="ru-RU" dirty="0"/>
              <a:t>уже то, что ваш ребенок общается. Избегайте давать непрошеных советов и не ставьте ультиматумы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b="1" dirty="0"/>
              <a:t>Признайте его </a:t>
            </a:r>
            <a:r>
              <a:rPr lang="ru-RU" b="1" dirty="0" smtClean="0"/>
              <a:t>чувства </a:t>
            </a:r>
            <a:r>
              <a:rPr lang="ru-RU" dirty="0" smtClean="0"/>
              <a:t>- примите </a:t>
            </a:r>
            <a:r>
              <a:rPr lang="ru-RU" dirty="0"/>
              <a:t>боль и печаль, которые он чувствует. Если вы этого не сделаете, то он поймет, что вы не принимаете его чувства </a:t>
            </a:r>
            <a:r>
              <a:rPr lang="ru-RU" dirty="0" smtClean="0"/>
              <a:t>всерьез и это может усугубить ситуацию.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9164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Поддержка </a:t>
            </a:r>
            <a:r>
              <a:rPr lang="ru-RU" b="1" dirty="0"/>
              <a:t>во время лечения от депрессии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Проявляйте </a:t>
            </a:r>
            <a:r>
              <a:rPr lang="ru-RU" b="1" dirty="0" smtClean="0"/>
              <a:t>понимание</a:t>
            </a:r>
            <a:endParaRPr lang="ru-RU" dirty="0" smtClean="0"/>
          </a:p>
          <a:p>
            <a:r>
              <a:rPr lang="ru-RU" b="1" dirty="0"/>
              <a:t>Поощряйте физическую </a:t>
            </a:r>
            <a:r>
              <a:rPr lang="ru-RU" b="1" dirty="0" smtClean="0"/>
              <a:t>активность</a:t>
            </a:r>
          </a:p>
          <a:p>
            <a:r>
              <a:rPr lang="ru-RU" b="1" dirty="0"/>
              <a:t>Поощряйте социальную </a:t>
            </a:r>
            <a:r>
              <a:rPr lang="ru-RU" b="1" dirty="0" smtClean="0"/>
              <a:t>активность</a:t>
            </a:r>
          </a:p>
          <a:p>
            <a:r>
              <a:rPr lang="ru-RU" b="1" dirty="0"/>
              <a:t>Вовлекайтесь в </a:t>
            </a:r>
            <a:r>
              <a:rPr lang="ru-RU" b="1" dirty="0" smtClean="0"/>
              <a:t>лечение</a:t>
            </a:r>
          </a:p>
          <a:p>
            <a:r>
              <a:rPr lang="ru-RU" b="1" dirty="0" smtClean="0"/>
              <a:t>Изучайте </a:t>
            </a:r>
            <a:r>
              <a:rPr lang="ru-RU" b="1" dirty="0"/>
              <a:t>информацию о </a:t>
            </a:r>
            <a:r>
              <a:rPr lang="ru-RU" b="1" dirty="0" smtClean="0"/>
              <a:t>депрессии</a:t>
            </a:r>
          </a:p>
          <a:p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910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Забота о семье, когда один из детей находится в депрессии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/>
              <a:t>Заботьтесь о себе</a:t>
            </a:r>
            <a:r>
              <a:rPr lang="ru-RU" dirty="0"/>
              <a:t>. Для того, чтобы помочь подростку в депрессии, вам нужно оставаться здоровым и позитивным, поэтому не игнорируйте свои собственные потребности</a:t>
            </a:r>
            <a:r>
              <a:rPr lang="ru-RU" dirty="0" smtClean="0"/>
              <a:t>.</a:t>
            </a:r>
          </a:p>
          <a:p>
            <a:r>
              <a:rPr lang="ru-RU" b="1" dirty="0"/>
              <a:t>Обратитесь за поддержкой для </a:t>
            </a:r>
            <a:r>
              <a:rPr lang="ru-RU" b="1" dirty="0" smtClean="0"/>
              <a:t>себя</a:t>
            </a:r>
            <a:r>
              <a:rPr lang="ru-RU" dirty="0" smtClean="0"/>
              <a:t>. </a:t>
            </a:r>
            <a:r>
              <a:rPr lang="ru-RU" dirty="0"/>
              <a:t>Нормально чувствовать себя разбитым, разочарованным, беспомощным или раздраженным. Важно говорить о том, как депрессия вашего ребенка влияет на вас, а не подавлять свои эмоции</a:t>
            </a:r>
            <a:r>
              <a:rPr lang="ru-RU" dirty="0" smtClean="0"/>
              <a:t>.</a:t>
            </a:r>
            <a:r>
              <a:rPr lang="ru-RU" dirty="0"/>
              <a:t> Обратитесь к друзьям, присоединитесь к группе поддержки или посетите психотерапевта. </a:t>
            </a:r>
            <a:endParaRPr lang="ru-RU" dirty="0" smtClean="0"/>
          </a:p>
          <a:p>
            <a:r>
              <a:rPr lang="ru-RU" b="1" dirty="0"/>
              <a:t>Будьте честны с семьей</a:t>
            </a:r>
            <a:r>
              <a:rPr lang="ru-RU" dirty="0" smtClean="0"/>
              <a:t>.</a:t>
            </a:r>
            <a:r>
              <a:rPr lang="ru-RU" dirty="0"/>
              <a:t> Оставаясь в неведении, их воображение часто рисует гораздо худшие выводы, чем то, что есть на самом деле. Будьте открыты в том, что происходит, поощряйте своих детей задавать вопросы и делиться своими чувствами.</a:t>
            </a:r>
          </a:p>
          <a:p>
            <a:r>
              <a:rPr lang="ru-RU" b="1" dirty="0"/>
              <a:t>Помните о братьях и сестрах</a:t>
            </a:r>
            <a:r>
              <a:rPr lang="ru-RU" dirty="0"/>
              <a:t>. Депрессия у одного ребенка может вызвать стресс или беспокойство у других членов семьи, поэтому убедитесь, что «здоровые» дети не игнорируются</a:t>
            </a:r>
            <a:r>
              <a:rPr lang="ru-RU" dirty="0" smtClean="0"/>
              <a:t>.</a:t>
            </a:r>
          </a:p>
          <a:p>
            <a:r>
              <a:rPr lang="ru-RU" b="1" dirty="0"/>
              <a:t>Не ищите виноватых</a:t>
            </a:r>
            <a:r>
              <a:rPr lang="ru-RU" dirty="0"/>
              <a:t>. Самый легкий выход — винить себя или других членов семьи в депрессии вашего ребенка, но такая позиция лишь усугубляет и без того стрессовую ситуацию.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47509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5042" y="2924432"/>
            <a:ext cx="8596668" cy="1320800"/>
          </a:xfrm>
        </p:spPr>
        <p:txBody>
          <a:bodyPr/>
          <a:lstStyle/>
          <a:p>
            <a:r>
              <a:rPr lang="ru-RU" dirty="0" smtClean="0"/>
              <a:t>Спасибо </a:t>
            </a:r>
            <a:r>
              <a:rPr lang="ru-RU" smtClean="0"/>
              <a:t>за внимание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842751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43</TotalTime>
  <Words>64</Words>
  <Application>Microsoft Office PowerPoint</Application>
  <PresentationFormat>Широкоэкранный</PresentationFormat>
  <Paragraphs>38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Грань</vt:lpstr>
      <vt:lpstr>Подростковая депрессия</vt:lpstr>
      <vt:lpstr>Что такое депрессия?</vt:lpstr>
      <vt:lpstr>Признаки и симптомы депрессии</vt:lpstr>
      <vt:lpstr>Рекомендации по общению с подростком в депрессии </vt:lpstr>
      <vt:lpstr>Поддержка во время лечения от депрессии</vt:lpstr>
      <vt:lpstr>Забота о семье, когда один из детей находится в депрессии </vt:lpstr>
      <vt:lpstr>Спасибо за внимание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Подростковая депрессия</dc:title>
  <dc:creator>Picc</dc:creator>
  <cp:lastModifiedBy>User</cp:lastModifiedBy>
  <cp:revision>5</cp:revision>
  <dcterms:created xsi:type="dcterms:W3CDTF">2021-11-17T11:21:19Z</dcterms:created>
  <dcterms:modified xsi:type="dcterms:W3CDTF">2022-06-05T14:24:02Z</dcterms:modified>
</cp:coreProperties>
</file>