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4"/>
  </p:notesMasterIdLst>
  <p:sldIdLst>
    <p:sldId id="256" r:id="rId2"/>
    <p:sldId id="312" r:id="rId3"/>
    <p:sldId id="319" r:id="rId4"/>
    <p:sldId id="305" r:id="rId5"/>
    <p:sldId id="318" r:id="rId6"/>
    <p:sldId id="320" r:id="rId7"/>
    <p:sldId id="321" r:id="rId8"/>
    <p:sldId id="322" r:id="rId9"/>
    <p:sldId id="314" r:id="rId10"/>
    <p:sldId id="316" r:id="rId11"/>
    <p:sldId id="323" r:id="rId12"/>
    <p:sldId id="324" r:id="rId13"/>
    <p:sldId id="325" r:id="rId14"/>
    <p:sldId id="310" r:id="rId15"/>
    <p:sldId id="299" r:id="rId16"/>
    <p:sldId id="300" r:id="rId17"/>
    <p:sldId id="301" r:id="rId18"/>
    <p:sldId id="293" r:id="rId19"/>
    <p:sldId id="297" r:id="rId20"/>
    <p:sldId id="285" r:id="rId21"/>
    <p:sldId id="298" r:id="rId22"/>
    <p:sldId id="294" r:id="rId23"/>
  </p:sldIdLst>
  <p:sldSz cx="9144000" cy="5715000" type="screen16x1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75029" autoAdjust="0"/>
  </p:normalViewPr>
  <p:slideViewPr>
    <p:cSldViewPr>
      <p:cViewPr>
        <p:scale>
          <a:sx n="97" d="100"/>
          <a:sy n="97" d="100"/>
        </p:scale>
        <p:origin x="-114" y="-102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1378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594021-D5AE-4157-81B4-BD036435129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7B8678-C0EB-4C62-9E18-2C07B35F8B73}">
      <dgm:prSet/>
      <dgm:spPr/>
      <dgm:t>
        <a:bodyPr/>
        <a:lstStyle/>
        <a:p>
          <a:pPr rtl="0"/>
          <a:r>
            <a:rPr lang="ru-RU" dirty="0" smtClean="0"/>
            <a:t>I этап</a:t>
          </a:r>
          <a:endParaRPr lang="ru-RU" dirty="0"/>
        </a:p>
      </dgm:t>
    </dgm:pt>
    <dgm:pt modelId="{3796D2A8-DEE2-45A7-BF45-03A0CE927E87}" type="parTrans" cxnId="{58B2E83E-9953-4CD3-A1D0-957BE21F0CED}">
      <dgm:prSet/>
      <dgm:spPr/>
      <dgm:t>
        <a:bodyPr/>
        <a:lstStyle/>
        <a:p>
          <a:endParaRPr lang="ru-RU"/>
        </a:p>
      </dgm:t>
    </dgm:pt>
    <dgm:pt modelId="{BA82704E-B5C1-4A1F-A930-5058834C3544}" type="sibTrans" cxnId="{58B2E83E-9953-4CD3-A1D0-957BE21F0CED}">
      <dgm:prSet/>
      <dgm:spPr/>
      <dgm:t>
        <a:bodyPr/>
        <a:lstStyle/>
        <a:p>
          <a:endParaRPr lang="ru-RU"/>
        </a:p>
      </dgm:t>
    </dgm:pt>
    <dgm:pt modelId="{8E3C7B22-8A38-49DB-BD5D-8A9D4A07999B}">
      <dgm:prSet custT="1"/>
      <dgm:spPr/>
      <dgm:t>
        <a:bodyPr/>
        <a:lstStyle/>
        <a:p>
          <a:r>
            <a:rPr lang="ru-RU" sz="1400" dirty="0" smtClean="0"/>
            <a:t>профилактическая информационно-разъяснительная беседа по вопросам незаконного потребления наркотических средств и ПАВ, медицинский осмотр</a:t>
          </a:r>
          <a:endParaRPr lang="ru-RU" sz="1400" dirty="0"/>
        </a:p>
      </dgm:t>
    </dgm:pt>
    <dgm:pt modelId="{7B82F0BC-D65D-4703-847E-B41E10089C66}" type="parTrans" cxnId="{574B3E90-0927-411D-8FBA-D4D8E225830A}">
      <dgm:prSet/>
      <dgm:spPr/>
      <dgm:t>
        <a:bodyPr/>
        <a:lstStyle/>
        <a:p>
          <a:endParaRPr lang="ru-RU"/>
        </a:p>
      </dgm:t>
    </dgm:pt>
    <dgm:pt modelId="{B278B3F9-57E7-423C-AF04-16BADF26E7B8}" type="sibTrans" cxnId="{574B3E90-0927-411D-8FBA-D4D8E225830A}">
      <dgm:prSet/>
      <dgm:spPr/>
      <dgm:t>
        <a:bodyPr/>
        <a:lstStyle/>
        <a:p>
          <a:endParaRPr lang="ru-RU"/>
        </a:p>
      </dgm:t>
    </dgm:pt>
    <dgm:pt modelId="{ADCDE950-8F47-45A8-A67B-44C99F200B5C}">
      <dgm:prSet/>
      <dgm:spPr/>
      <dgm:t>
        <a:bodyPr/>
        <a:lstStyle/>
        <a:p>
          <a:r>
            <a:rPr lang="en-US" dirty="0" smtClean="0"/>
            <a:t>II </a:t>
          </a:r>
          <a:r>
            <a:rPr lang="ru-RU" dirty="0" smtClean="0"/>
            <a:t>этап</a:t>
          </a:r>
          <a:endParaRPr lang="ru-RU" dirty="0"/>
        </a:p>
      </dgm:t>
    </dgm:pt>
    <dgm:pt modelId="{3FBCE70E-AB86-4596-B897-2A9606890B00}" type="parTrans" cxnId="{ED569BFA-1B49-41F4-89B7-A7F0152A9D0D}">
      <dgm:prSet/>
      <dgm:spPr/>
      <dgm:t>
        <a:bodyPr/>
        <a:lstStyle/>
        <a:p>
          <a:endParaRPr lang="ru-RU"/>
        </a:p>
      </dgm:t>
    </dgm:pt>
    <dgm:pt modelId="{8025D1F8-EA96-47D9-83BD-0932B9DCD50E}" type="sibTrans" cxnId="{ED569BFA-1B49-41F4-89B7-A7F0152A9D0D}">
      <dgm:prSet/>
      <dgm:spPr/>
      <dgm:t>
        <a:bodyPr/>
        <a:lstStyle/>
        <a:p>
          <a:endParaRPr lang="ru-RU"/>
        </a:p>
      </dgm:t>
    </dgm:pt>
    <dgm:pt modelId="{4764A9BB-2EC3-4D9F-A66A-F6A5244311C0}">
      <dgm:prSet custT="1"/>
      <dgm:spPr/>
      <dgm:t>
        <a:bodyPr/>
        <a:lstStyle/>
        <a:p>
          <a:r>
            <a:rPr lang="ru-RU" sz="1400" dirty="0" smtClean="0"/>
            <a:t>предварительные ХТИ, направленные на получение доказательных результатов выявления в образцах биологических жидкостей человека наркотических средств и психотропных веществ с использованием методов иммуноферментного или иммунохимического анализа, исключающих визуальную оценку результатов</a:t>
          </a:r>
          <a:endParaRPr lang="ru-RU" sz="1400" dirty="0"/>
        </a:p>
      </dgm:t>
    </dgm:pt>
    <dgm:pt modelId="{4CEC657D-E195-4EEA-B5D2-E99EF4324FE5}" type="parTrans" cxnId="{E48A5112-522C-4EC3-A436-B6ACFDFFE207}">
      <dgm:prSet/>
      <dgm:spPr/>
      <dgm:t>
        <a:bodyPr/>
        <a:lstStyle/>
        <a:p>
          <a:endParaRPr lang="ru-RU"/>
        </a:p>
      </dgm:t>
    </dgm:pt>
    <dgm:pt modelId="{8BD716EC-9ED1-4FA0-A852-89FD7208C2C9}" type="sibTrans" cxnId="{E48A5112-522C-4EC3-A436-B6ACFDFFE207}">
      <dgm:prSet/>
      <dgm:spPr/>
      <dgm:t>
        <a:bodyPr/>
        <a:lstStyle/>
        <a:p>
          <a:endParaRPr lang="ru-RU"/>
        </a:p>
      </dgm:t>
    </dgm:pt>
    <dgm:pt modelId="{7A904E98-1A6A-4285-901F-C08FB8FC0C97}">
      <dgm:prSet/>
      <dgm:spPr/>
      <dgm:t>
        <a:bodyPr/>
        <a:lstStyle/>
        <a:p>
          <a:r>
            <a:rPr lang="en-US" dirty="0" smtClean="0"/>
            <a:t>III</a:t>
          </a:r>
          <a:r>
            <a:rPr lang="ru-RU" dirty="0" smtClean="0"/>
            <a:t>этап</a:t>
          </a:r>
          <a:endParaRPr lang="ru-RU" dirty="0"/>
        </a:p>
      </dgm:t>
    </dgm:pt>
    <dgm:pt modelId="{0DEAB49C-5750-408B-B0C2-335E12B13C5C}" type="parTrans" cxnId="{F829D644-0C27-4597-9A01-2603C53D2310}">
      <dgm:prSet/>
      <dgm:spPr/>
      <dgm:t>
        <a:bodyPr/>
        <a:lstStyle/>
        <a:p>
          <a:endParaRPr lang="ru-RU"/>
        </a:p>
      </dgm:t>
    </dgm:pt>
    <dgm:pt modelId="{D6915148-300F-4F20-8233-5ACF103D5329}" type="sibTrans" cxnId="{F829D644-0C27-4597-9A01-2603C53D2310}">
      <dgm:prSet/>
      <dgm:spPr/>
      <dgm:t>
        <a:bodyPr/>
        <a:lstStyle/>
        <a:p>
          <a:endParaRPr lang="ru-RU"/>
        </a:p>
      </dgm:t>
    </dgm:pt>
    <dgm:pt modelId="{8918288A-4D1B-45C9-B992-2A062B87C687}">
      <dgm:prSet/>
      <dgm:spPr/>
      <dgm:t>
        <a:bodyPr/>
        <a:lstStyle/>
        <a:p>
          <a:r>
            <a:rPr lang="en-US" dirty="0" smtClean="0"/>
            <a:t>IV </a:t>
          </a:r>
          <a:r>
            <a:rPr lang="ru-RU" dirty="0" smtClean="0"/>
            <a:t>этап</a:t>
          </a:r>
          <a:endParaRPr lang="ru-RU" dirty="0"/>
        </a:p>
      </dgm:t>
    </dgm:pt>
    <dgm:pt modelId="{5CE48BE8-DF1D-462C-98AB-4DA3A109BD0E}" type="parTrans" cxnId="{AFF5123E-C525-4ACD-852D-0733B10A8ACE}">
      <dgm:prSet/>
      <dgm:spPr/>
      <dgm:t>
        <a:bodyPr/>
        <a:lstStyle/>
        <a:p>
          <a:endParaRPr lang="ru-RU"/>
        </a:p>
      </dgm:t>
    </dgm:pt>
    <dgm:pt modelId="{A5578816-ACE6-4280-A1E9-DB8CE8752C26}" type="sibTrans" cxnId="{AFF5123E-C525-4ACD-852D-0733B10A8ACE}">
      <dgm:prSet/>
      <dgm:spPr/>
      <dgm:t>
        <a:bodyPr/>
        <a:lstStyle/>
        <a:p>
          <a:endParaRPr lang="ru-RU"/>
        </a:p>
      </dgm:t>
    </dgm:pt>
    <dgm:pt modelId="{1968C1FA-A88A-445B-AE75-0A51C712462F}">
      <dgm:prSet custT="1"/>
      <dgm:spPr/>
      <dgm:t>
        <a:bodyPr/>
        <a:lstStyle/>
        <a:p>
          <a:r>
            <a:rPr lang="ru-RU" sz="1400" dirty="0" smtClean="0"/>
            <a:t>подтверждающие ХТИ, направленные на идентификацию в образцах биологических жидкостей человека наркотических  средств, психотропных и иных токсических веществ (их метаболитов</a:t>
          </a:r>
          <a:endParaRPr lang="ru-RU" sz="1400" dirty="0"/>
        </a:p>
      </dgm:t>
    </dgm:pt>
    <dgm:pt modelId="{0253A47D-9772-46F0-B3E1-18785B816AAE}" type="parTrans" cxnId="{28D99679-2D25-44BB-9954-980076477C84}">
      <dgm:prSet/>
      <dgm:spPr/>
      <dgm:t>
        <a:bodyPr/>
        <a:lstStyle/>
        <a:p>
          <a:endParaRPr lang="ru-RU"/>
        </a:p>
      </dgm:t>
    </dgm:pt>
    <dgm:pt modelId="{03F84774-A95E-43CE-B254-51F4D64960AB}" type="sibTrans" cxnId="{28D99679-2D25-44BB-9954-980076477C84}">
      <dgm:prSet/>
      <dgm:spPr/>
      <dgm:t>
        <a:bodyPr/>
        <a:lstStyle/>
        <a:p>
          <a:endParaRPr lang="ru-RU"/>
        </a:p>
      </dgm:t>
    </dgm:pt>
    <dgm:pt modelId="{348D63A3-116E-4491-8C8D-77BEB750F0EF}">
      <dgm:prSet custT="1"/>
      <dgm:spPr/>
      <dgm:t>
        <a:bodyPr/>
        <a:lstStyle/>
        <a:p>
          <a:r>
            <a:rPr lang="ru-RU" sz="1400" dirty="0" smtClean="0"/>
            <a:t>разъяснение результатов проведенного профилактического медицинского осмотра обучающемуся, достигшему возраста 15 лет, либо одному из родителей или иному законному представителю обучающегося, не достигшего возраста 15 лет</a:t>
          </a:r>
          <a:endParaRPr lang="ru-RU" sz="1400" dirty="0"/>
        </a:p>
      </dgm:t>
    </dgm:pt>
    <dgm:pt modelId="{5D6503F0-2EAE-4499-AD31-A4630D9688D3}" type="parTrans" cxnId="{9570F9E2-ACED-4F25-9B54-8BD9B4DC678F}">
      <dgm:prSet/>
      <dgm:spPr/>
      <dgm:t>
        <a:bodyPr/>
        <a:lstStyle/>
        <a:p>
          <a:endParaRPr lang="ru-RU"/>
        </a:p>
      </dgm:t>
    </dgm:pt>
    <dgm:pt modelId="{60CA3E61-2E0E-454B-81EA-2A10776F55AE}" type="sibTrans" cxnId="{9570F9E2-ACED-4F25-9B54-8BD9B4DC678F}">
      <dgm:prSet/>
      <dgm:spPr/>
      <dgm:t>
        <a:bodyPr/>
        <a:lstStyle/>
        <a:p>
          <a:endParaRPr lang="ru-RU"/>
        </a:p>
      </dgm:t>
    </dgm:pt>
    <dgm:pt modelId="{C0E1DC8C-839E-452E-BF9C-171029CD9497}" type="pres">
      <dgm:prSet presAssocID="{F2594021-D5AE-4157-81B4-BD036435129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33EEDAD-13E4-445A-B892-FFAFAE846440}" type="pres">
      <dgm:prSet presAssocID="{897B8678-C0EB-4C62-9E18-2C07B35F8B73}" presName="composite" presStyleCnt="0"/>
      <dgm:spPr/>
    </dgm:pt>
    <dgm:pt modelId="{5652D356-1178-4F25-94B3-C6832F5E95BF}" type="pres">
      <dgm:prSet presAssocID="{897B8678-C0EB-4C62-9E18-2C07B35F8B73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C747BE-B63C-4873-B634-AF067FE1C455}" type="pres">
      <dgm:prSet presAssocID="{897B8678-C0EB-4C62-9E18-2C07B35F8B73}" presName="descendantText" presStyleLbl="alignAcc1" presStyleIdx="0" presStyleCnt="4" custScaleY="100000" custLinFactNeighborX="-969" custLinFactNeighborY="-3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95C4AC-A408-4AEC-80C0-14642E7BEBBB}" type="pres">
      <dgm:prSet presAssocID="{BA82704E-B5C1-4A1F-A930-5058834C3544}" presName="sp" presStyleCnt="0"/>
      <dgm:spPr/>
    </dgm:pt>
    <dgm:pt modelId="{45F6D1A5-F14A-4773-9A21-F40D6A61CCED}" type="pres">
      <dgm:prSet presAssocID="{ADCDE950-8F47-45A8-A67B-44C99F200B5C}" presName="composite" presStyleCnt="0"/>
      <dgm:spPr/>
    </dgm:pt>
    <dgm:pt modelId="{D9153857-269C-452D-AFE5-D26BFE4E8EA9}" type="pres">
      <dgm:prSet presAssocID="{ADCDE950-8F47-45A8-A67B-44C99F200B5C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827FE5-CFF2-4002-937D-5FF1B264FFD0}" type="pres">
      <dgm:prSet presAssocID="{ADCDE950-8F47-45A8-A67B-44C99F200B5C}" presName="descendantText" presStyleLbl="alignAcc1" presStyleIdx="1" presStyleCnt="4" custScaleY="101632" custLinFactNeighborX="1916" custLinFactNeighborY="-14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026449-A674-4E88-B1A8-52F9BE6E0A87}" type="pres">
      <dgm:prSet presAssocID="{8025D1F8-EA96-47D9-83BD-0932B9DCD50E}" presName="sp" presStyleCnt="0"/>
      <dgm:spPr/>
    </dgm:pt>
    <dgm:pt modelId="{CFCB2863-5865-4CF1-BA3F-EA16B0485327}" type="pres">
      <dgm:prSet presAssocID="{7A904E98-1A6A-4285-901F-C08FB8FC0C97}" presName="composite" presStyleCnt="0"/>
      <dgm:spPr/>
    </dgm:pt>
    <dgm:pt modelId="{4A0EAEB8-41D3-4878-A2EE-80B497208016}" type="pres">
      <dgm:prSet presAssocID="{7A904E98-1A6A-4285-901F-C08FB8FC0C97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32F4AF-0A27-479E-9A08-B6AD7C635CBC}" type="pres">
      <dgm:prSet presAssocID="{7A904E98-1A6A-4285-901F-C08FB8FC0C97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9A3022-5B95-45EC-9F9D-3B818634734C}" type="pres">
      <dgm:prSet presAssocID="{D6915148-300F-4F20-8233-5ACF103D5329}" presName="sp" presStyleCnt="0"/>
      <dgm:spPr/>
    </dgm:pt>
    <dgm:pt modelId="{1BD67995-7833-4456-BDCD-639A87A46CC6}" type="pres">
      <dgm:prSet presAssocID="{8918288A-4D1B-45C9-B992-2A062B87C687}" presName="composite" presStyleCnt="0"/>
      <dgm:spPr/>
    </dgm:pt>
    <dgm:pt modelId="{3577451C-378A-413E-88BB-5998396FDF30}" type="pres">
      <dgm:prSet presAssocID="{8918288A-4D1B-45C9-B992-2A062B87C687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E186F8-EA8C-49BB-AF25-C702DB321393}" type="pres">
      <dgm:prSet presAssocID="{8918288A-4D1B-45C9-B992-2A062B87C687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83802F-2ADD-4CC6-8A5D-79CBD2C9E7FA}" type="presOf" srcId="{897B8678-C0EB-4C62-9E18-2C07B35F8B73}" destId="{5652D356-1178-4F25-94B3-C6832F5E95BF}" srcOrd="0" destOrd="0" presId="urn:microsoft.com/office/officeart/2005/8/layout/chevron2"/>
    <dgm:cxn modelId="{C78C8F85-9074-45DE-B602-6E947B752D4C}" type="presOf" srcId="{1968C1FA-A88A-445B-AE75-0A51C712462F}" destId="{4832F4AF-0A27-479E-9A08-B6AD7C635CBC}" srcOrd="0" destOrd="0" presId="urn:microsoft.com/office/officeart/2005/8/layout/chevron2"/>
    <dgm:cxn modelId="{59A1502A-5CED-4BA7-B0F9-14CC0EA6EA1D}" type="presOf" srcId="{348D63A3-116E-4491-8C8D-77BEB750F0EF}" destId="{F0E186F8-EA8C-49BB-AF25-C702DB321393}" srcOrd="0" destOrd="0" presId="urn:microsoft.com/office/officeart/2005/8/layout/chevron2"/>
    <dgm:cxn modelId="{574B3E90-0927-411D-8FBA-D4D8E225830A}" srcId="{897B8678-C0EB-4C62-9E18-2C07B35F8B73}" destId="{8E3C7B22-8A38-49DB-BD5D-8A9D4A07999B}" srcOrd="0" destOrd="0" parTransId="{7B82F0BC-D65D-4703-847E-B41E10089C66}" sibTransId="{B278B3F9-57E7-423C-AF04-16BADF26E7B8}"/>
    <dgm:cxn modelId="{28D99679-2D25-44BB-9954-980076477C84}" srcId="{7A904E98-1A6A-4285-901F-C08FB8FC0C97}" destId="{1968C1FA-A88A-445B-AE75-0A51C712462F}" srcOrd="0" destOrd="0" parTransId="{0253A47D-9772-46F0-B3E1-18785B816AAE}" sibTransId="{03F84774-A95E-43CE-B254-51F4D64960AB}"/>
    <dgm:cxn modelId="{58B2E83E-9953-4CD3-A1D0-957BE21F0CED}" srcId="{F2594021-D5AE-4157-81B4-BD036435129F}" destId="{897B8678-C0EB-4C62-9E18-2C07B35F8B73}" srcOrd="0" destOrd="0" parTransId="{3796D2A8-DEE2-45A7-BF45-03A0CE927E87}" sibTransId="{BA82704E-B5C1-4A1F-A930-5058834C3544}"/>
    <dgm:cxn modelId="{E48A5112-522C-4EC3-A436-B6ACFDFFE207}" srcId="{ADCDE950-8F47-45A8-A67B-44C99F200B5C}" destId="{4764A9BB-2EC3-4D9F-A66A-F6A5244311C0}" srcOrd="0" destOrd="0" parTransId="{4CEC657D-E195-4EEA-B5D2-E99EF4324FE5}" sibTransId="{8BD716EC-9ED1-4FA0-A852-89FD7208C2C9}"/>
    <dgm:cxn modelId="{F829D644-0C27-4597-9A01-2603C53D2310}" srcId="{F2594021-D5AE-4157-81B4-BD036435129F}" destId="{7A904E98-1A6A-4285-901F-C08FB8FC0C97}" srcOrd="2" destOrd="0" parTransId="{0DEAB49C-5750-408B-B0C2-335E12B13C5C}" sibTransId="{D6915148-300F-4F20-8233-5ACF103D5329}"/>
    <dgm:cxn modelId="{AFF5123E-C525-4ACD-852D-0733B10A8ACE}" srcId="{F2594021-D5AE-4157-81B4-BD036435129F}" destId="{8918288A-4D1B-45C9-B992-2A062B87C687}" srcOrd="3" destOrd="0" parTransId="{5CE48BE8-DF1D-462C-98AB-4DA3A109BD0E}" sibTransId="{A5578816-ACE6-4280-A1E9-DB8CE8752C26}"/>
    <dgm:cxn modelId="{9DDCADA7-0382-4A08-8371-A97BFE18BEC7}" type="presOf" srcId="{8918288A-4D1B-45C9-B992-2A062B87C687}" destId="{3577451C-378A-413E-88BB-5998396FDF30}" srcOrd="0" destOrd="0" presId="urn:microsoft.com/office/officeart/2005/8/layout/chevron2"/>
    <dgm:cxn modelId="{5029A790-1D3D-4604-A3A9-63FDB4B445D3}" type="presOf" srcId="{ADCDE950-8F47-45A8-A67B-44C99F200B5C}" destId="{D9153857-269C-452D-AFE5-D26BFE4E8EA9}" srcOrd="0" destOrd="0" presId="urn:microsoft.com/office/officeart/2005/8/layout/chevron2"/>
    <dgm:cxn modelId="{E8E010DA-2F5E-4512-A2EA-65C1F24A0A1B}" type="presOf" srcId="{7A904E98-1A6A-4285-901F-C08FB8FC0C97}" destId="{4A0EAEB8-41D3-4878-A2EE-80B497208016}" srcOrd="0" destOrd="0" presId="urn:microsoft.com/office/officeart/2005/8/layout/chevron2"/>
    <dgm:cxn modelId="{9570F9E2-ACED-4F25-9B54-8BD9B4DC678F}" srcId="{8918288A-4D1B-45C9-B992-2A062B87C687}" destId="{348D63A3-116E-4491-8C8D-77BEB750F0EF}" srcOrd="0" destOrd="0" parTransId="{5D6503F0-2EAE-4499-AD31-A4630D9688D3}" sibTransId="{60CA3E61-2E0E-454B-81EA-2A10776F55AE}"/>
    <dgm:cxn modelId="{CA042E9C-62CB-4EAD-A3D0-AB89C9042D7D}" type="presOf" srcId="{F2594021-D5AE-4157-81B4-BD036435129F}" destId="{C0E1DC8C-839E-452E-BF9C-171029CD9497}" srcOrd="0" destOrd="0" presId="urn:microsoft.com/office/officeart/2005/8/layout/chevron2"/>
    <dgm:cxn modelId="{03C2188F-BD2B-4E94-B5CC-20000E58A23F}" type="presOf" srcId="{8E3C7B22-8A38-49DB-BD5D-8A9D4A07999B}" destId="{61C747BE-B63C-4873-B634-AF067FE1C455}" srcOrd="0" destOrd="0" presId="urn:microsoft.com/office/officeart/2005/8/layout/chevron2"/>
    <dgm:cxn modelId="{426BEFFA-6B31-4276-A9E6-808D4C47EBD9}" type="presOf" srcId="{4764A9BB-2EC3-4D9F-A66A-F6A5244311C0}" destId="{4A827FE5-CFF2-4002-937D-5FF1B264FFD0}" srcOrd="0" destOrd="0" presId="urn:microsoft.com/office/officeart/2005/8/layout/chevron2"/>
    <dgm:cxn modelId="{ED569BFA-1B49-41F4-89B7-A7F0152A9D0D}" srcId="{F2594021-D5AE-4157-81B4-BD036435129F}" destId="{ADCDE950-8F47-45A8-A67B-44C99F200B5C}" srcOrd="1" destOrd="0" parTransId="{3FBCE70E-AB86-4596-B897-2A9606890B00}" sibTransId="{8025D1F8-EA96-47D9-83BD-0932B9DCD50E}"/>
    <dgm:cxn modelId="{47C173F0-F58C-4E3B-B8AD-BC50A3F0C141}" type="presParOf" srcId="{C0E1DC8C-839E-452E-BF9C-171029CD9497}" destId="{033EEDAD-13E4-445A-B892-FFAFAE846440}" srcOrd="0" destOrd="0" presId="urn:microsoft.com/office/officeart/2005/8/layout/chevron2"/>
    <dgm:cxn modelId="{73122369-BEEB-4861-B175-0C09282A32B9}" type="presParOf" srcId="{033EEDAD-13E4-445A-B892-FFAFAE846440}" destId="{5652D356-1178-4F25-94B3-C6832F5E95BF}" srcOrd="0" destOrd="0" presId="urn:microsoft.com/office/officeart/2005/8/layout/chevron2"/>
    <dgm:cxn modelId="{7704F330-73FD-44A7-AC20-546865DB2A37}" type="presParOf" srcId="{033EEDAD-13E4-445A-B892-FFAFAE846440}" destId="{61C747BE-B63C-4873-B634-AF067FE1C455}" srcOrd="1" destOrd="0" presId="urn:microsoft.com/office/officeart/2005/8/layout/chevron2"/>
    <dgm:cxn modelId="{1CC6CD49-F5CC-4859-9CDF-ABD4A80E1A33}" type="presParOf" srcId="{C0E1DC8C-839E-452E-BF9C-171029CD9497}" destId="{F295C4AC-A408-4AEC-80C0-14642E7BEBBB}" srcOrd="1" destOrd="0" presId="urn:microsoft.com/office/officeart/2005/8/layout/chevron2"/>
    <dgm:cxn modelId="{A9538621-9C24-41A7-90E4-26AFEC7874A6}" type="presParOf" srcId="{C0E1DC8C-839E-452E-BF9C-171029CD9497}" destId="{45F6D1A5-F14A-4773-9A21-F40D6A61CCED}" srcOrd="2" destOrd="0" presId="urn:microsoft.com/office/officeart/2005/8/layout/chevron2"/>
    <dgm:cxn modelId="{6BE5B0B5-B20C-470E-8BE0-53A87A0E102D}" type="presParOf" srcId="{45F6D1A5-F14A-4773-9A21-F40D6A61CCED}" destId="{D9153857-269C-452D-AFE5-D26BFE4E8EA9}" srcOrd="0" destOrd="0" presId="urn:microsoft.com/office/officeart/2005/8/layout/chevron2"/>
    <dgm:cxn modelId="{20347A26-7DE4-4288-A9D4-8967081EEEC0}" type="presParOf" srcId="{45F6D1A5-F14A-4773-9A21-F40D6A61CCED}" destId="{4A827FE5-CFF2-4002-937D-5FF1B264FFD0}" srcOrd="1" destOrd="0" presId="urn:microsoft.com/office/officeart/2005/8/layout/chevron2"/>
    <dgm:cxn modelId="{7B852DA6-2ACE-4E0B-B17D-9252496DF8F2}" type="presParOf" srcId="{C0E1DC8C-839E-452E-BF9C-171029CD9497}" destId="{1D026449-A674-4E88-B1A8-52F9BE6E0A87}" srcOrd="3" destOrd="0" presId="urn:microsoft.com/office/officeart/2005/8/layout/chevron2"/>
    <dgm:cxn modelId="{80B98492-D369-40CB-BB5E-0E79E2B0340B}" type="presParOf" srcId="{C0E1DC8C-839E-452E-BF9C-171029CD9497}" destId="{CFCB2863-5865-4CF1-BA3F-EA16B0485327}" srcOrd="4" destOrd="0" presId="urn:microsoft.com/office/officeart/2005/8/layout/chevron2"/>
    <dgm:cxn modelId="{817AE722-E761-4C56-BBAD-EF7D94CD80B4}" type="presParOf" srcId="{CFCB2863-5865-4CF1-BA3F-EA16B0485327}" destId="{4A0EAEB8-41D3-4878-A2EE-80B497208016}" srcOrd="0" destOrd="0" presId="urn:microsoft.com/office/officeart/2005/8/layout/chevron2"/>
    <dgm:cxn modelId="{A7D185B5-3A6B-4B41-8CC6-C68115B88F10}" type="presParOf" srcId="{CFCB2863-5865-4CF1-BA3F-EA16B0485327}" destId="{4832F4AF-0A27-479E-9A08-B6AD7C635CBC}" srcOrd="1" destOrd="0" presId="urn:microsoft.com/office/officeart/2005/8/layout/chevron2"/>
    <dgm:cxn modelId="{83AB3F2E-31E6-4AC0-B67F-5AABDABEF57C}" type="presParOf" srcId="{C0E1DC8C-839E-452E-BF9C-171029CD9497}" destId="{749A3022-5B95-45EC-9F9D-3B818634734C}" srcOrd="5" destOrd="0" presId="urn:microsoft.com/office/officeart/2005/8/layout/chevron2"/>
    <dgm:cxn modelId="{E616D35E-5D3E-4941-BD3D-DD714ECA7E46}" type="presParOf" srcId="{C0E1DC8C-839E-452E-BF9C-171029CD9497}" destId="{1BD67995-7833-4456-BDCD-639A87A46CC6}" srcOrd="6" destOrd="0" presId="urn:microsoft.com/office/officeart/2005/8/layout/chevron2"/>
    <dgm:cxn modelId="{42C26997-6504-46E3-95B9-F2F79EB19CBC}" type="presParOf" srcId="{1BD67995-7833-4456-BDCD-639A87A46CC6}" destId="{3577451C-378A-413E-88BB-5998396FDF30}" srcOrd="0" destOrd="0" presId="urn:microsoft.com/office/officeart/2005/8/layout/chevron2"/>
    <dgm:cxn modelId="{521B5602-8B82-47D1-B23B-0AA72CEFB2AD}" type="presParOf" srcId="{1BD67995-7833-4456-BDCD-639A87A46CC6}" destId="{F0E186F8-EA8C-49BB-AF25-C702DB32139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BE92E4-448A-425B-A664-F6F8234458DB}" type="doc">
      <dgm:prSet loTypeId="urn:microsoft.com/office/officeart/2005/8/layout/pList2#1" loCatId="list" qsTypeId="urn:microsoft.com/office/officeart/2005/8/quickstyle/3d3" qsCatId="3D" csTypeId="urn:microsoft.com/office/officeart/2005/8/colors/accent3_2" csCatId="accent3" phldr="1"/>
      <dgm:spPr/>
    </dgm:pt>
    <dgm:pt modelId="{2B8D4BAE-8924-4924-AB37-F8D7646B3C48}">
      <dgm:prSet phldrT="[Текст]" custT="1"/>
      <dgm:spPr/>
      <dgm:t>
        <a:bodyPr/>
        <a:lstStyle/>
        <a:p>
          <a:r>
            <a:rPr lang="ru-RU" sz="1900" dirty="0" smtClean="0"/>
            <a:t>Опиаты </a:t>
          </a:r>
        </a:p>
      </dgm:t>
    </dgm:pt>
    <dgm:pt modelId="{9919E650-A8C6-4E1B-A91C-DBA1B68B104F}" type="parTrans" cxnId="{16265EB1-946C-44E7-88BF-CC5B3B42C74D}">
      <dgm:prSet/>
      <dgm:spPr/>
      <dgm:t>
        <a:bodyPr/>
        <a:lstStyle/>
        <a:p>
          <a:endParaRPr lang="ru-RU"/>
        </a:p>
      </dgm:t>
    </dgm:pt>
    <dgm:pt modelId="{55567E59-AE04-4615-849C-6A736DD6605D}" type="sibTrans" cxnId="{16265EB1-946C-44E7-88BF-CC5B3B42C74D}">
      <dgm:prSet/>
      <dgm:spPr/>
      <dgm:t>
        <a:bodyPr/>
        <a:lstStyle/>
        <a:p>
          <a:endParaRPr lang="ru-RU"/>
        </a:p>
      </dgm:t>
    </dgm:pt>
    <dgm:pt modelId="{267A8375-3FA6-4840-8183-693B4BDB6806}">
      <dgm:prSet phldrT="[Текст]" custT="1"/>
      <dgm:spPr/>
      <dgm:t>
        <a:bodyPr/>
        <a:lstStyle/>
        <a:p>
          <a:r>
            <a:rPr lang="ru-RU" sz="1600" dirty="0" err="1" smtClean="0"/>
            <a:t>Каннабиноиды</a:t>
          </a:r>
          <a:r>
            <a:rPr lang="ru-RU" sz="1800" dirty="0" smtClean="0"/>
            <a:t> марихуана</a:t>
          </a:r>
          <a:endParaRPr lang="ru-RU" sz="1800" dirty="0"/>
        </a:p>
      </dgm:t>
    </dgm:pt>
    <dgm:pt modelId="{42D27544-E3BF-403C-9207-22018F8E42AA}" type="parTrans" cxnId="{085F6B66-B44B-49D5-BEDD-20E8A62658A0}">
      <dgm:prSet/>
      <dgm:spPr/>
      <dgm:t>
        <a:bodyPr/>
        <a:lstStyle/>
        <a:p>
          <a:endParaRPr lang="ru-RU"/>
        </a:p>
      </dgm:t>
    </dgm:pt>
    <dgm:pt modelId="{27FB12E2-88C4-48D0-B29D-CF0CE3508CD6}" type="sibTrans" cxnId="{085F6B66-B44B-49D5-BEDD-20E8A62658A0}">
      <dgm:prSet/>
      <dgm:spPr/>
      <dgm:t>
        <a:bodyPr/>
        <a:lstStyle/>
        <a:p>
          <a:endParaRPr lang="ru-RU"/>
        </a:p>
      </dgm:t>
    </dgm:pt>
    <dgm:pt modelId="{582A2F54-0701-4EBD-9598-7A2887D68262}">
      <dgm:prSet phldrT="[Текст]"/>
      <dgm:spPr/>
      <dgm:t>
        <a:bodyPr/>
        <a:lstStyle/>
        <a:p>
          <a:r>
            <a:rPr lang="ru-RU" dirty="0" smtClean="0"/>
            <a:t>Галлюциногены ЛСД     </a:t>
          </a:r>
          <a:r>
            <a:rPr lang="ru-RU" dirty="0" err="1" smtClean="0"/>
            <a:t>DragonFly</a:t>
          </a:r>
          <a:r>
            <a:rPr lang="ru-RU" dirty="0" smtClean="0"/>
            <a:t>  </a:t>
          </a:r>
          <a:r>
            <a:rPr lang="ru-RU" dirty="0" err="1" smtClean="0"/>
            <a:t>мескалин</a:t>
          </a:r>
          <a:r>
            <a:rPr lang="ru-RU" dirty="0" smtClean="0"/>
            <a:t>, </a:t>
          </a:r>
          <a:r>
            <a:rPr lang="ru-RU" dirty="0" err="1" smtClean="0"/>
            <a:t>псилоцибин</a:t>
          </a:r>
          <a:endParaRPr lang="ru-RU" dirty="0"/>
        </a:p>
      </dgm:t>
    </dgm:pt>
    <dgm:pt modelId="{7EE7A9B4-31EA-4A30-A0D2-091002DB1FB7}" type="parTrans" cxnId="{2F09F639-EF62-4921-8BB2-21128D95B38E}">
      <dgm:prSet/>
      <dgm:spPr/>
      <dgm:t>
        <a:bodyPr/>
        <a:lstStyle/>
        <a:p>
          <a:endParaRPr lang="ru-RU"/>
        </a:p>
      </dgm:t>
    </dgm:pt>
    <dgm:pt modelId="{C04E2E37-7A8D-42D7-91B8-01A5E698F8C9}" type="sibTrans" cxnId="{2F09F639-EF62-4921-8BB2-21128D95B38E}">
      <dgm:prSet/>
      <dgm:spPr/>
      <dgm:t>
        <a:bodyPr/>
        <a:lstStyle/>
        <a:p>
          <a:endParaRPr lang="ru-RU"/>
        </a:p>
      </dgm:t>
    </dgm:pt>
    <dgm:pt modelId="{A8A664FE-89DE-4840-AA64-D3AD2BAA8EF8}" type="pres">
      <dgm:prSet presAssocID="{DBBE92E4-448A-425B-A664-F6F8234458DB}" presName="Name0" presStyleCnt="0">
        <dgm:presLayoutVars>
          <dgm:dir/>
          <dgm:resizeHandles val="exact"/>
        </dgm:presLayoutVars>
      </dgm:prSet>
      <dgm:spPr/>
    </dgm:pt>
    <dgm:pt modelId="{94DD55B0-5D08-479D-8439-DDD5DF71518B}" type="pres">
      <dgm:prSet presAssocID="{DBBE92E4-448A-425B-A664-F6F8234458DB}" presName="bkgdShp" presStyleLbl="alignAccFollowNode1" presStyleIdx="0" presStyleCnt="1" custScaleY="85428" custLinFactNeighborY="-3455"/>
      <dgm:spPr/>
    </dgm:pt>
    <dgm:pt modelId="{85E1EF0C-8A7E-426E-AB68-93C610048EAD}" type="pres">
      <dgm:prSet presAssocID="{DBBE92E4-448A-425B-A664-F6F8234458DB}" presName="linComp" presStyleCnt="0"/>
      <dgm:spPr/>
    </dgm:pt>
    <dgm:pt modelId="{34A52D42-64FE-43A7-806D-33EC6C869944}" type="pres">
      <dgm:prSet presAssocID="{2B8D4BAE-8924-4924-AB37-F8D7646B3C48}" presName="compNode" presStyleCnt="0"/>
      <dgm:spPr/>
    </dgm:pt>
    <dgm:pt modelId="{53CF0D56-2578-4936-8CAA-D745B956E02E}" type="pres">
      <dgm:prSet presAssocID="{2B8D4BAE-8924-4924-AB37-F8D7646B3C48}" presName="node" presStyleLbl="node1" presStyleIdx="0" presStyleCnt="3" custScaleX="110804" custScaleY="98360" custLinFactNeighborX="4198" custLinFactNeighborY="-109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8ECCCD-5613-4D6D-957A-8A336209482A}" type="pres">
      <dgm:prSet presAssocID="{2B8D4BAE-8924-4924-AB37-F8D7646B3C48}" presName="invisiNode" presStyleLbl="node1" presStyleIdx="0" presStyleCnt="3"/>
      <dgm:spPr/>
    </dgm:pt>
    <dgm:pt modelId="{4D316913-23FC-4731-A50E-7B02A0161E9B}" type="pres">
      <dgm:prSet presAssocID="{2B8D4BAE-8924-4924-AB37-F8D7646B3C48}" presName="imagNode" presStyleLbl="fgImgPlace1" presStyleIdx="0" presStyleCnt="3" custLinFactNeighborX="538" custLinFactNeighborY="-9147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</dgm:spPr>
    </dgm:pt>
    <dgm:pt modelId="{E9AE3F2E-1404-4A9E-A73D-32B8287BFC59}" type="pres">
      <dgm:prSet presAssocID="{55567E59-AE04-4615-849C-6A736DD6605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2334C56-A420-472C-83B0-AE8485271464}" type="pres">
      <dgm:prSet presAssocID="{267A8375-3FA6-4840-8183-693B4BDB6806}" presName="compNode" presStyleCnt="0"/>
      <dgm:spPr/>
    </dgm:pt>
    <dgm:pt modelId="{92D2D69E-E388-4211-9639-E081C389F215}" type="pres">
      <dgm:prSet presAssocID="{267A8375-3FA6-4840-8183-693B4BDB6806}" presName="node" presStyleLbl="node1" presStyleIdx="1" presStyleCnt="3" custLinFactNeighborX="-1714" custLinFactNeighborY="-94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33B13E-4C7A-4280-A019-DF10B781E3A3}" type="pres">
      <dgm:prSet presAssocID="{267A8375-3FA6-4840-8183-693B4BDB6806}" presName="invisiNode" presStyleLbl="node1" presStyleIdx="1" presStyleCnt="3"/>
      <dgm:spPr/>
    </dgm:pt>
    <dgm:pt modelId="{FD69F2DD-116A-4E74-96A4-C3852CE1DCB4}" type="pres">
      <dgm:prSet presAssocID="{267A8375-3FA6-4840-8183-693B4BDB6806}" presName="imagNode" presStyleLbl="fgImgPlace1" presStyleIdx="1" presStyleCnt="3" custLinFactNeighborX="-1960" custLinFactNeighborY="-8464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2000" b="-42000"/>
          </a:stretch>
        </a:blipFill>
      </dgm:spPr>
    </dgm:pt>
    <dgm:pt modelId="{CAB24043-06CC-4006-A0A3-29134140E91E}" type="pres">
      <dgm:prSet presAssocID="{27FB12E2-88C4-48D0-B29D-CF0CE3508CD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6415D87-E1CF-4A18-9D15-BA66EDD74745}" type="pres">
      <dgm:prSet presAssocID="{582A2F54-0701-4EBD-9598-7A2887D68262}" presName="compNode" presStyleCnt="0"/>
      <dgm:spPr/>
    </dgm:pt>
    <dgm:pt modelId="{8CBEA0C0-2FDB-4F09-A73E-32807ACB020C}" type="pres">
      <dgm:prSet presAssocID="{582A2F54-0701-4EBD-9598-7A2887D68262}" presName="node" presStyleLbl="node1" presStyleIdx="2" presStyleCnt="3" custLinFactNeighborX="-565" custLinFactNeighborY="-94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BDFAC5-4F23-4069-A7FD-BD08DCCF6F3E}" type="pres">
      <dgm:prSet presAssocID="{582A2F54-0701-4EBD-9598-7A2887D68262}" presName="invisiNode" presStyleLbl="node1" presStyleIdx="2" presStyleCnt="3"/>
      <dgm:spPr/>
    </dgm:pt>
    <dgm:pt modelId="{E196B7D8-EC78-40F0-8B7C-4A6BD2882FF6}" type="pres">
      <dgm:prSet presAssocID="{582A2F54-0701-4EBD-9598-7A2887D68262}" presName="imagNode" presStyleLbl="fgImgPlace1" presStyleIdx="2" presStyleCnt="3" custScaleX="117824" custScaleY="119950" custLinFactNeighborX="-873" custLinFactNeighborY="-2765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16265EB1-946C-44E7-88BF-CC5B3B42C74D}" srcId="{DBBE92E4-448A-425B-A664-F6F8234458DB}" destId="{2B8D4BAE-8924-4924-AB37-F8D7646B3C48}" srcOrd="0" destOrd="0" parTransId="{9919E650-A8C6-4E1B-A91C-DBA1B68B104F}" sibTransId="{55567E59-AE04-4615-849C-6A736DD6605D}"/>
    <dgm:cxn modelId="{133295DA-A7EB-4652-BF17-348DAA976CEF}" type="presOf" srcId="{DBBE92E4-448A-425B-A664-F6F8234458DB}" destId="{A8A664FE-89DE-4840-AA64-D3AD2BAA8EF8}" srcOrd="0" destOrd="0" presId="urn:microsoft.com/office/officeart/2005/8/layout/pList2#1"/>
    <dgm:cxn modelId="{F76F93D7-7375-436E-A3B1-02D0021B4040}" type="presOf" srcId="{55567E59-AE04-4615-849C-6A736DD6605D}" destId="{E9AE3F2E-1404-4A9E-A73D-32B8287BFC59}" srcOrd="0" destOrd="0" presId="urn:microsoft.com/office/officeart/2005/8/layout/pList2#1"/>
    <dgm:cxn modelId="{949EE3B1-EB69-4472-8814-E5C6EA28B28F}" type="presOf" srcId="{582A2F54-0701-4EBD-9598-7A2887D68262}" destId="{8CBEA0C0-2FDB-4F09-A73E-32807ACB020C}" srcOrd="0" destOrd="0" presId="urn:microsoft.com/office/officeart/2005/8/layout/pList2#1"/>
    <dgm:cxn modelId="{085F6B66-B44B-49D5-BEDD-20E8A62658A0}" srcId="{DBBE92E4-448A-425B-A664-F6F8234458DB}" destId="{267A8375-3FA6-4840-8183-693B4BDB6806}" srcOrd="1" destOrd="0" parTransId="{42D27544-E3BF-403C-9207-22018F8E42AA}" sibTransId="{27FB12E2-88C4-48D0-B29D-CF0CE3508CD6}"/>
    <dgm:cxn modelId="{DFFF0EDE-C1CF-41BD-9E89-392AF83E7B4A}" type="presOf" srcId="{267A8375-3FA6-4840-8183-693B4BDB6806}" destId="{92D2D69E-E388-4211-9639-E081C389F215}" srcOrd="0" destOrd="0" presId="urn:microsoft.com/office/officeart/2005/8/layout/pList2#1"/>
    <dgm:cxn modelId="{62474751-5200-46B0-805E-253407D66F86}" type="presOf" srcId="{27FB12E2-88C4-48D0-B29D-CF0CE3508CD6}" destId="{CAB24043-06CC-4006-A0A3-29134140E91E}" srcOrd="0" destOrd="0" presId="urn:microsoft.com/office/officeart/2005/8/layout/pList2#1"/>
    <dgm:cxn modelId="{69DA24A7-8DCA-41AC-BEF5-1E7E82AF5DFE}" type="presOf" srcId="{2B8D4BAE-8924-4924-AB37-F8D7646B3C48}" destId="{53CF0D56-2578-4936-8CAA-D745B956E02E}" srcOrd="0" destOrd="0" presId="urn:microsoft.com/office/officeart/2005/8/layout/pList2#1"/>
    <dgm:cxn modelId="{2F09F639-EF62-4921-8BB2-21128D95B38E}" srcId="{DBBE92E4-448A-425B-A664-F6F8234458DB}" destId="{582A2F54-0701-4EBD-9598-7A2887D68262}" srcOrd="2" destOrd="0" parTransId="{7EE7A9B4-31EA-4A30-A0D2-091002DB1FB7}" sibTransId="{C04E2E37-7A8D-42D7-91B8-01A5E698F8C9}"/>
    <dgm:cxn modelId="{739D9754-7225-4FC9-9528-8942DE26BAD7}" type="presParOf" srcId="{A8A664FE-89DE-4840-AA64-D3AD2BAA8EF8}" destId="{94DD55B0-5D08-479D-8439-DDD5DF71518B}" srcOrd="0" destOrd="0" presId="urn:microsoft.com/office/officeart/2005/8/layout/pList2#1"/>
    <dgm:cxn modelId="{E49AF80D-03BA-458A-80F8-927C9D29C76E}" type="presParOf" srcId="{A8A664FE-89DE-4840-AA64-D3AD2BAA8EF8}" destId="{85E1EF0C-8A7E-426E-AB68-93C610048EAD}" srcOrd="1" destOrd="0" presId="urn:microsoft.com/office/officeart/2005/8/layout/pList2#1"/>
    <dgm:cxn modelId="{5F8A36A9-6302-4181-B95A-1A0C9693C3B7}" type="presParOf" srcId="{85E1EF0C-8A7E-426E-AB68-93C610048EAD}" destId="{34A52D42-64FE-43A7-806D-33EC6C869944}" srcOrd="0" destOrd="0" presId="urn:microsoft.com/office/officeart/2005/8/layout/pList2#1"/>
    <dgm:cxn modelId="{67CF55F0-3E18-4DE7-BABC-5F91A2254086}" type="presParOf" srcId="{34A52D42-64FE-43A7-806D-33EC6C869944}" destId="{53CF0D56-2578-4936-8CAA-D745B956E02E}" srcOrd="0" destOrd="0" presId="urn:microsoft.com/office/officeart/2005/8/layout/pList2#1"/>
    <dgm:cxn modelId="{404F298F-D513-450D-A690-12B393C793DA}" type="presParOf" srcId="{34A52D42-64FE-43A7-806D-33EC6C869944}" destId="{F78ECCCD-5613-4D6D-957A-8A336209482A}" srcOrd="1" destOrd="0" presId="urn:microsoft.com/office/officeart/2005/8/layout/pList2#1"/>
    <dgm:cxn modelId="{9F22D783-CF5A-4CB7-A084-23B13270B177}" type="presParOf" srcId="{34A52D42-64FE-43A7-806D-33EC6C869944}" destId="{4D316913-23FC-4731-A50E-7B02A0161E9B}" srcOrd="2" destOrd="0" presId="urn:microsoft.com/office/officeart/2005/8/layout/pList2#1"/>
    <dgm:cxn modelId="{C088D481-00F9-4A57-ADE0-FCB9D6598933}" type="presParOf" srcId="{85E1EF0C-8A7E-426E-AB68-93C610048EAD}" destId="{E9AE3F2E-1404-4A9E-A73D-32B8287BFC59}" srcOrd="1" destOrd="0" presId="urn:microsoft.com/office/officeart/2005/8/layout/pList2#1"/>
    <dgm:cxn modelId="{6747B49E-3BA3-487D-9396-7D8E747FE4B1}" type="presParOf" srcId="{85E1EF0C-8A7E-426E-AB68-93C610048EAD}" destId="{D2334C56-A420-472C-83B0-AE8485271464}" srcOrd="2" destOrd="0" presId="urn:microsoft.com/office/officeart/2005/8/layout/pList2#1"/>
    <dgm:cxn modelId="{3E9E8FD6-74C2-4D5C-852E-9027B59D118C}" type="presParOf" srcId="{D2334C56-A420-472C-83B0-AE8485271464}" destId="{92D2D69E-E388-4211-9639-E081C389F215}" srcOrd="0" destOrd="0" presId="urn:microsoft.com/office/officeart/2005/8/layout/pList2#1"/>
    <dgm:cxn modelId="{2275FAA3-291F-465A-9359-696469BBC230}" type="presParOf" srcId="{D2334C56-A420-472C-83B0-AE8485271464}" destId="{0A33B13E-4C7A-4280-A019-DF10B781E3A3}" srcOrd="1" destOrd="0" presId="urn:microsoft.com/office/officeart/2005/8/layout/pList2#1"/>
    <dgm:cxn modelId="{84B8F1B4-1B2E-4864-A6BB-37E5A403ED0E}" type="presParOf" srcId="{D2334C56-A420-472C-83B0-AE8485271464}" destId="{FD69F2DD-116A-4E74-96A4-C3852CE1DCB4}" srcOrd="2" destOrd="0" presId="urn:microsoft.com/office/officeart/2005/8/layout/pList2#1"/>
    <dgm:cxn modelId="{6FAAC4FA-4FC7-4EEA-B460-2E26FC82486B}" type="presParOf" srcId="{85E1EF0C-8A7E-426E-AB68-93C610048EAD}" destId="{CAB24043-06CC-4006-A0A3-29134140E91E}" srcOrd="3" destOrd="0" presId="urn:microsoft.com/office/officeart/2005/8/layout/pList2#1"/>
    <dgm:cxn modelId="{64CF7DEC-BE71-445E-9C20-2E755BC22095}" type="presParOf" srcId="{85E1EF0C-8A7E-426E-AB68-93C610048EAD}" destId="{56415D87-E1CF-4A18-9D15-BA66EDD74745}" srcOrd="4" destOrd="0" presId="urn:microsoft.com/office/officeart/2005/8/layout/pList2#1"/>
    <dgm:cxn modelId="{261A5404-FF47-4707-8600-FE6C5920DC80}" type="presParOf" srcId="{56415D87-E1CF-4A18-9D15-BA66EDD74745}" destId="{8CBEA0C0-2FDB-4F09-A73E-32807ACB020C}" srcOrd="0" destOrd="0" presId="urn:microsoft.com/office/officeart/2005/8/layout/pList2#1"/>
    <dgm:cxn modelId="{3AC8AAFF-2135-44DD-8555-DE9E2EA0FAD4}" type="presParOf" srcId="{56415D87-E1CF-4A18-9D15-BA66EDD74745}" destId="{7CBDFAC5-4F23-4069-A7FD-BD08DCCF6F3E}" srcOrd="1" destOrd="0" presId="urn:microsoft.com/office/officeart/2005/8/layout/pList2#1"/>
    <dgm:cxn modelId="{4188EF2D-013B-45B1-8D49-C6F9A813F878}" type="presParOf" srcId="{56415D87-E1CF-4A18-9D15-BA66EDD74745}" destId="{E196B7D8-EC78-40F0-8B7C-4A6BD2882FF6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BBE92E4-448A-425B-A664-F6F8234458DB}" type="doc">
      <dgm:prSet loTypeId="urn:microsoft.com/office/officeart/2005/8/layout/pList2#2" loCatId="list" qsTypeId="urn:microsoft.com/office/officeart/2005/8/quickstyle/3d3" qsCatId="3D" csTypeId="urn:microsoft.com/office/officeart/2005/8/colors/accent3_2" csCatId="accent3" phldr="1"/>
      <dgm:spPr/>
    </dgm:pt>
    <dgm:pt modelId="{2B8D4BAE-8924-4924-AB37-F8D7646B3C48}">
      <dgm:prSet phldrT="[Текст]"/>
      <dgm:spPr/>
      <dgm:t>
        <a:bodyPr/>
        <a:lstStyle/>
        <a:p>
          <a:r>
            <a:rPr lang="ru-RU" dirty="0" smtClean="0"/>
            <a:t>дизайнерские наркотики – синтетические </a:t>
          </a:r>
          <a:r>
            <a:rPr lang="ru-RU" dirty="0" err="1" smtClean="0"/>
            <a:t>катиноны</a:t>
          </a:r>
          <a:r>
            <a:rPr lang="ru-RU" dirty="0" smtClean="0"/>
            <a:t>   MDPV  </a:t>
          </a:r>
          <a:r>
            <a:rPr lang="ru-RU" dirty="0" err="1" smtClean="0"/>
            <a:t>мефедрон</a:t>
          </a:r>
          <a:r>
            <a:rPr lang="ru-RU" dirty="0" smtClean="0"/>
            <a:t> (4-MMC),   </a:t>
          </a:r>
          <a:r>
            <a:rPr lang="ru-RU" dirty="0" err="1" smtClean="0"/>
            <a:t>риталин</a:t>
          </a:r>
          <a:endParaRPr lang="ru-RU" dirty="0" smtClean="0"/>
        </a:p>
      </dgm:t>
    </dgm:pt>
    <dgm:pt modelId="{9919E650-A8C6-4E1B-A91C-DBA1B68B104F}" type="parTrans" cxnId="{16265EB1-946C-44E7-88BF-CC5B3B42C74D}">
      <dgm:prSet/>
      <dgm:spPr/>
      <dgm:t>
        <a:bodyPr/>
        <a:lstStyle/>
        <a:p>
          <a:endParaRPr lang="ru-RU"/>
        </a:p>
      </dgm:t>
    </dgm:pt>
    <dgm:pt modelId="{55567E59-AE04-4615-849C-6A736DD6605D}" type="sibTrans" cxnId="{16265EB1-946C-44E7-88BF-CC5B3B42C74D}">
      <dgm:prSet/>
      <dgm:spPr/>
      <dgm:t>
        <a:bodyPr/>
        <a:lstStyle/>
        <a:p>
          <a:endParaRPr lang="ru-RU"/>
        </a:p>
      </dgm:t>
    </dgm:pt>
    <dgm:pt modelId="{267A8375-3FA6-4840-8183-693B4BDB6806}">
      <dgm:prSet phldrT="[Текст]"/>
      <dgm:spPr/>
      <dgm:t>
        <a:bodyPr/>
        <a:lstStyle/>
        <a:p>
          <a:r>
            <a:rPr lang="ru-RU" b="0" dirty="0" smtClean="0"/>
            <a:t>«</a:t>
          </a:r>
          <a:r>
            <a:rPr lang="ru-RU" b="0" dirty="0" err="1" smtClean="0"/>
            <a:t>Баклосан</a:t>
          </a:r>
          <a:r>
            <a:rPr lang="ru-RU" b="0" dirty="0" smtClean="0"/>
            <a:t>»</a:t>
          </a:r>
        </a:p>
        <a:p>
          <a:r>
            <a:rPr lang="ru-RU" b="0" dirty="0" smtClean="0"/>
            <a:t>«</a:t>
          </a:r>
          <a:r>
            <a:rPr lang="ru-RU" b="0" dirty="0" err="1" smtClean="0"/>
            <a:t>Триган</a:t>
          </a:r>
          <a:r>
            <a:rPr lang="ru-RU" b="0" dirty="0" smtClean="0"/>
            <a:t>-Д»</a:t>
          </a:r>
        </a:p>
        <a:p>
          <a:r>
            <a:rPr lang="ru-RU" dirty="0" smtClean="0"/>
            <a:t>Лирика</a:t>
          </a:r>
        </a:p>
        <a:p>
          <a:r>
            <a:rPr lang="ru-RU" b="0" dirty="0" smtClean="0"/>
            <a:t>«</a:t>
          </a:r>
          <a:r>
            <a:rPr lang="ru-RU" b="0" dirty="0" err="1" smtClean="0"/>
            <a:t>Тропикамид</a:t>
          </a:r>
          <a:r>
            <a:rPr lang="ru-RU" b="0" dirty="0" smtClean="0"/>
            <a:t>»</a:t>
          </a:r>
          <a:endParaRPr lang="ru-RU" b="0" dirty="0"/>
        </a:p>
      </dgm:t>
    </dgm:pt>
    <dgm:pt modelId="{42D27544-E3BF-403C-9207-22018F8E42AA}" type="parTrans" cxnId="{085F6B66-B44B-49D5-BEDD-20E8A62658A0}">
      <dgm:prSet/>
      <dgm:spPr/>
      <dgm:t>
        <a:bodyPr/>
        <a:lstStyle/>
        <a:p>
          <a:endParaRPr lang="ru-RU"/>
        </a:p>
      </dgm:t>
    </dgm:pt>
    <dgm:pt modelId="{27FB12E2-88C4-48D0-B29D-CF0CE3508CD6}" type="sibTrans" cxnId="{085F6B66-B44B-49D5-BEDD-20E8A62658A0}">
      <dgm:prSet/>
      <dgm:spPr/>
      <dgm:t>
        <a:bodyPr/>
        <a:lstStyle/>
        <a:p>
          <a:endParaRPr lang="ru-RU"/>
        </a:p>
      </dgm:t>
    </dgm:pt>
    <dgm:pt modelId="{BD685BE6-30A1-4242-BD10-31121F7198AE}">
      <dgm:prSet/>
      <dgm:spPr/>
      <dgm:t>
        <a:bodyPr/>
        <a:lstStyle/>
        <a:p>
          <a:r>
            <a:rPr lang="ru-RU" dirty="0" smtClean="0"/>
            <a:t> </a:t>
          </a:r>
          <a:r>
            <a:rPr lang="ru-RU" dirty="0" err="1" smtClean="0"/>
            <a:t>амфетамин</a:t>
          </a:r>
          <a:r>
            <a:rPr lang="ru-RU" dirty="0" smtClean="0"/>
            <a:t> (фенамин), кокаин, </a:t>
          </a:r>
          <a:r>
            <a:rPr lang="ru-RU" dirty="0" err="1" smtClean="0"/>
            <a:t>метамфетамин</a:t>
          </a:r>
          <a:r>
            <a:rPr lang="ru-RU" dirty="0" smtClean="0"/>
            <a:t> (</a:t>
          </a:r>
          <a:r>
            <a:rPr lang="ru-RU" dirty="0" err="1" smtClean="0"/>
            <a:t>первитин</a:t>
          </a:r>
          <a:r>
            <a:rPr lang="ru-RU" dirty="0" smtClean="0"/>
            <a:t>) </a:t>
          </a:r>
          <a:endParaRPr lang="ru-RU" dirty="0"/>
        </a:p>
      </dgm:t>
    </dgm:pt>
    <dgm:pt modelId="{F64E56D7-2159-4DDF-BB05-AA29014EA96B}" type="parTrans" cxnId="{069A1876-DCA4-4704-A788-DEB3A2C1A3D1}">
      <dgm:prSet/>
      <dgm:spPr/>
      <dgm:t>
        <a:bodyPr/>
        <a:lstStyle/>
        <a:p>
          <a:endParaRPr lang="ru-RU"/>
        </a:p>
      </dgm:t>
    </dgm:pt>
    <dgm:pt modelId="{568E416C-721C-4391-A060-8BD2DE99855A}" type="sibTrans" cxnId="{069A1876-DCA4-4704-A788-DEB3A2C1A3D1}">
      <dgm:prSet/>
      <dgm:spPr/>
      <dgm:t>
        <a:bodyPr/>
        <a:lstStyle/>
        <a:p>
          <a:endParaRPr lang="ru-RU"/>
        </a:p>
      </dgm:t>
    </dgm:pt>
    <dgm:pt modelId="{A8A664FE-89DE-4840-AA64-D3AD2BAA8EF8}" type="pres">
      <dgm:prSet presAssocID="{DBBE92E4-448A-425B-A664-F6F8234458DB}" presName="Name0" presStyleCnt="0">
        <dgm:presLayoutVars>
          <dgm:dir/>
          <dgm:resizeHandles val="exact"/>
        </dgm:presLayoutVars>
      </dgm:prSet>
      <dgm:spPr/>
    </dgm:pt>
    <dgm:pt modelId="{94DD55B0-5D08-479D-8439-DDD5DF71518B}" type="pres">
      <dgm:prSet presAssocID="{DBBE92E4-448A-425B-A664-F6F8234458DB}" presName="bkgdShp" presStyleLbl="alignAccFollowNode1" presStyleIdx="0" presStyleCnt="1"/>
      <dgm:spPr/>
    </dgm:pt>
    <dgm:pt modelId="{85E1EF0C-8A7E-426E-AB68-93C610048EAD}" type="pres">
      <dgm:prSet presAssocID="{DBBE92E4-448A-425B-A664-F6F8234458DB}" presName="linComp" presStyleCnt="0"/>
      <dgm:spPr/>
    </dgm:pt>
    <dgm:pt modelId="{34A52D42-64FE-43A7-806D-33EC6C869944}" type="pres">
      <dgm:prSet presAssocID="{2B8D4BAE-8924-4924-AB37-F8D7646B3C48}" presName="compNode" presStyleCnt="0"/>
      <dgm:spPr/>
    </dgm:pt>
    <dgm:pt modelId="{53CF0D56-2578-4936-8CAA-D745B956E02E}" type="pres">
      <dgm:prSet presAssocID="{2B8D4BAE-8924-4924-AB37-F8D7646B3C4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8ECCCD-5613-4D6D-957A-8A336209482A}" type="pres">
      <dgm:prSet presAssocID="{2B8D4BAE-8924-4924-AB37-F8D7646B3C48}" presName="invisiNode" presStyleLbl="node1" presStyleIdx="0" presStyleCnt="3"/>
      <dgm:spPr/>
    </dgm:pt>
    <dgm:pt modelId="{4D316913-23FC-4731-A50E-7B02A0161E9B}" type="pres">
      <dgm:prSet presAssocID="{2B8D4BAE-8924-4924-AB37-F8D7646B3C48}" presName="imagNode" presStyleLbl="fgImgPlace1" presStyleIdx="0" presStyleCnt="3" custScaleY="128099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</dgm:spPr>
    </dgm:pt>
    <dgm:pt modelId="{E9AE3F2E-1404-4A9E-A73D-32B8287BFC59}" type="pres">
      <dgm:prSet presAssocID="{55567E59-AE04-4615-849C-6A736DD6605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9E00D64D-4A1E-47A0-9279-4A0C07D55A88}" type="pres">
      <dgm:prSet presAssocID="{BD685BE6-30A1-4242-BD10-31121F7198AE}" presName="compNode" presStyleCnt="0"/>
      <dgm:spPr/>
    </dgm:pt>
    <dgm:pt modelId="{6F98F2FE-9482-4F0F-BDEF-8AF2CFD19159}" type="pres">
      <dgm:prSet presAssocID="{BD685BE6-30A1-4242-BD10-31121F7198A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B7DBC6-EB8D-49D9-B023-825C738AEDD5}" type="pres">
      <dgm:prSet presAssocID="{BD685BE6-30A1-4242-BD10-31121F7198AE}" presName="invisiNode" presStyleLbl="node1" presStyleIdx="1" presStyleCnt="3"/>
      <dgm:spPr/>
    </dgm:pt>
    <dgm:pt modelId="{AC66697C-3D64-4308-AC17-65EF249BD4E8}" type="pres">
      <dgm:prSet presAssocID="{BD685BE6-30A1-4242-BD10-31121F7198AE}" presName="imagNode" presStyleLbl="fgImgPlace1" presStyleIdx="1" presStyleCnt="3" custScaleY="13636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8292EBCD-B22E-43AF-B1C6-BC06DC61645C}" type="pres">
      <dgm:prSet presAssocID="{568E416C-721C-4391-A060-8BD2DE99855A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2334C56-A420-472C-83B0-AE8485271464}" type="pres">
      <dgm:prSet presAssocID="{267A8375-3FA6-4840-8183-693B4BDB6806}" presName="compNode" presStyleCnt="0"/>
      <dgm:spPr/>
    </dgm:pt>
    <dgm:pt modelId="{92D2D69E-E388-4211-9639-E081C389F215}" type="pres">
      <dgm:prSet presAssocID="{267A8375-3FA6-4840-8183-693B4BDB6806}" presName="node" presStyleLbl="node1" presStyleIdx="2" presStyleCnt="3" custLinFactNeighborX="1624" custLinFactNeighborY="15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33B13E-4C7A-4280-A019-DF10B781E3A3}" type="pres">
      <dgm:prSet presAssocID="{267A8375-3FA6-4840-8183-693B4BDB6806}" presName="invisiNode" presStyleLbl="node1" presStyleIdx="2" presStyleCnt="3"/>
      <dgm:spPr/>
    </dgm:pt>
    <dgm:pt modelId="{FD69F2DD-116A-4E74-96A4-C3852CE1DCB4}" type="pres">
      <dgm:prSet presAssocID="{267A8375-3FA6-4840-8183-693B4BDB6806}" presName="imagNode" presStyleLbl="fgImgPlace1" presStyleIdx="2" presStyleCnt="3" custScaleY="128099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8000" b="-38000"/>
          </a:stretch>
        </a:blipFill>
      </dgm:spPr>
    </dgm:pt>
  </dgm:ptLst>
  <dgm:cxnLst>
    <dgm:cxn modelId="{16265EB1-946C-44E7-88BF-CC5B3B42C74D}" srcId="{DBBE92E4-448A-425B-A664-F6F8234458DB}" destId="{2B8D4BAE-8924-4924-AB37-F8D7646B3C48}" srcOrd="0" destOrd="0" parTransId="{9919E650-A8C6-4E1B-A91C-DBA1B68B104F}" sibTransId="{55567E59-AE04-4615-849C-6A736DD6605D}"/>
    <dgm:cxn modelId="{9B545ECF-2791-47B9-8089-6DDA2038334F}" type="presOf" srcId="{DBBE92E4-448A-425B-A664-F6F8234458DB}" destId="{A8A664FE-89DE-4840-AA64-D3AD2BAA8EF8}" srcOrd="0" destOrd="0" presId="urn:microsoft.com/office/officeart/2005/8/layout/pList2#2"/>
    <dgm:cxn modelId="{0ACAC2C7-35A6-408F-ABB0-742BEE765B95}" type="presOf" srcId="{BD685BE6-30A1-4242-BD10-31121F7198AE}" destId="{6F98F2FE-9482-4F0F-BDEF-8AF2CFD19159}" srcOrd="0" destOrd="0" presId="urn:microsoft.com/office/officeart/2005/8/layout/pList2#2"/>
    <dgm:cxn modelId="{ED8AE972-F43E-48B2-AF29-2C4D3870975D}" type="presOf" srcId="{2B8D4BAE-8924-4924-AB37-F8D7646B3C48}" destId="{53CF0D56-2578-4936-8CAA-D745B956E02E}" srcOrd="0" destOrd="0" presId="urn:microsoft.com/office/officeart/2005/8/layout/pList2#2"/>
    <dgm:cxn modelId="{085F6B66-B44B-49D5-BEDD-20E8A62658A0}" srcId="{DBBE92E4-448A-425B-A664-F6F8234458DB}" destId="{267A8375-3FA6-4840-8183-693B4BDB6806}" srcOrd="2" destOrd="0" parTransId="{42D27544-E3BF-403C-9207-22018F8E42AA}" sibTransId="{27FB12E2-88C4-48D0-B29D-CF0CE3508CD6}"/>
    <dgm:cxn modelId="{CACAC8FD-CC99-41DE-BFE0-88EACA7318DD}" type="presOf" srcId="{568E416C-721C-4391-A060-8BD2DE99855A}" destId="{8292EBCD-B22E-43AF-B1C6-BC06DC61645C}" srcOrd="0" destOrd="0" presId="urn:microsoft.com/office/officeart/2005/8/layout/pList2#2"/>
    <dgm:cxn modelId="{79982DB9-8BAE-44D3-A8A4-E96DB787D8D9}" type="presOf" srcId="{55567E59-AE04-4615-849C-6A736DD6605D}" destId="{E9AE3F2E-1404-4A9E-A73D-32B8287BFC59}" srcOrd="0" destOrd="0" presId="urn:microsoft.com/office/officeart/2005/8/layout/pList2#2"/>
    <dgm:cxn modelId="{35CF2A3C-727C-4383-AE53-D8B6EFB0627E}" type="presOf" srcId="{267A8375-3FA6-4840-8183-693B4BDB6806}" destId="{92D2D69E-E388-4211-9639-E081C389F215}" srcOrd="0" destOrd="0" presId="urn:microsoft.com/office/officeart/2005/8/layout/pList2#2"/>
    <dgm:cxn modelId="{069A1876-DCA4-4704-A788-DEB3A2C1A3D1}" srcId="{DBBE92E4-448A-425B-A664-F6F8234458DB}" destId="{BD685BE6-30A1-4242-BD10-31121F7198AE}" srcOrd="1" destOrd="0" parTransId="{F64E56D7-2159-4DDF-BB05-AA29014EA96B}" sibTransId="{568E416C-721C-4391-A060-8BD2DE99855A}"/>
    <dgm:cxn modelId="{3CF735CC-4CA0-43D0-BD4A-202B34194836}" type="presParOf" srcId="{A8A664FE-89DE-4840-AA64-D3AD2BAA8EF8}" destId="{94DD55B0-5D08-479D-8439-DDD5DF71518B}" srcOrd="0" destOrd="0" presId="urn:microsoft.com/office/officeart/2005/8/layout/pList2#2"/>
    <dgm:cxn modelId="{E3567D36-9A72-43F8-ABAC-A67EE272C076}" type="presParOf" srcId="{A8A664FE-89DE-4840-AA64-D3AD2BAA8EF8}" destId="{85E1EF0C-8A7E-426E-AB68-93C610048EAD}" srcOrd="1" destOrd="0" presId="urn:microsoft.com/office/officeart/2005/8/layout/pList2#2"/>
    <dgm:cxn modelId="{3CC65A0E-1BE9-452F-BB43-4A11C3E019AC}" type="presParOf" srcId="{85E1EF0C-8A7E-426E-AB68-93C610048EAD}" destId="{34A52D42-64FE-43A7-806D-33EC6C869944}" srcOrd="0" destOrd="0" presId="urn:microsoft.com/office/officeart/2005/8/layout/pList2#2"/>
    <dgm:cxn modelId="{90504DF8-8DA3-4885-8D59-E648934162DA}" type="presParOf" srcId="{34A52D42-64FE-43A7-806D-33EC6C869944}" destId="{53CF0D56-2578-4936-8CAA-D745B956E02E}" srcOrd="0" destOrd="0" presId="urn:microsoft.com/office/officeart/2005/8/layout/pList2#2"/>
    <dgm:cxn modelId="{9E27DF71-6668-4B17-9546-469C33C417F9}" type="presParOf" srcId="{34A52D42-64FE-43A7-806D-33EC6C869944}" destId="{F78ECCCD-5613-4D6D-957A-8A336209482A}" srcOrd="1" destOrd="0" presId="urn:microsoft.com/office/officeart/2005/8/layout/pList2#2"/>
    <dgm:cxn modelId="{E66F6063-DDF8-40F5-9761-EDD7BDF6FAFB}" type="presParOf" srcId="{34A52D42-64FE-43A7-806D-33EC6C869944}" destId="{4D316913-23FC-4731-A50E-7B02A0161E9B}" srcOrd="2" destOrd="0" presId="urn:microsoft.com/office/officeart/2005/8/layout/pList2#2"/>
    <dgm:cxn modelId="{4EA5557F-6617-4F9D-A939-CDAEE1B1DC7F}" type="presParOf" srcId="{85E1EF0C-8A7E-426E-AB68-93C610048EAD}" destId="{E9AE3F2E-1404-4A9E-A73D-32B8287BFC59}" srcOrd="1" destOrd="0" presId="urn:microsoft.com/office/officeart/2005/8/layout/pList2#2"/>
    <dgm:cxn modelId="{2DCAA2C1-584B-42EF-A662-01EF15940911}" type="presParOf" srcId="{85E1EF0C-8A7E-426E-AB68-93C610048EAD}" destId="{9E00D64D-4A1E-47A0-9279-4A0C07D55A88}" srcOrd="2" destOrd="0" presId="urn:microsoft.com/office/officeart/2005/8/layout/pList2#2"/>
    <dgm:cxn modelId="{EC31F2DB-65DF-47A8-BDC8-69019A0EF4AC}" type="presParOf" srcId="{9E00D64D-4A1E-47A0-9279-4A0C07D55A88}" destId="{6F98F2FE-9482-4F0F-BDEF-8AF2CFD19159}" srcOrd="0" destOrd="0" presId="urn:microsoft.com/office/officeart/2005/8/layout/pList2#2"/>
    <dgm:cxn modelId="{F7528F79-AF5B-4D01-8A18-EE82348C53DA}" type="presParOf" srcId="{9E00D64D-4A1E-47A0-9279-4A0C07D55A88}" destId="{BEB7DBC6-EB8D-49D9-B023-825C738AEDD5}" srcOrd="1" destOrd="0" presId="urn:microsoft.com/office/officeart/2005/8/layout/pList2#2"/>
    <dgm:cxn modelId="{FB86FDA2-CAAA-414C-8712-E37283F0B878}" type="presParOf" srcId="{9E00D64D-4A1E-47A0-9279-4A0C07D55A88}" destId="{AC66697C-3D64-4308-AC17-65EF249BD4E8}" srcOrd="2" destOrd="0" presId="urn:microsoft.com/office/officeart/2005/8/layout/pList2#2"/>
    <dgm:cxn modelId="{3AE4D8DD-6D35-4414-B3EB-FE8A3FC526D6}" type="presParOf" srcId="{85E1EF0C-8A7E-426E-AB68-93C610048EAD}" destId="{8292EBCD-B22E-43AF-B1C6-BC06DC61645C}" srcOrd="3" destOrd="0" presId="urn:microsoft.com/office/officeart/2005/8/layout/pList2#2"/>
    <dgm:cxn modelId="{85B4415A-D1E4-4562-8510-380DBE08E260}" type="presParOf" srcId="{85E1EF0C-8A7E-426E-AB68-93C610048EAD}" destId="{D2334C56-A420-472C-83B0-AE8485271464}" srcOrd="4" destOrd="0" presId="urn:microsoft.com/office/officeart/2005/8/layout/pList2#2"/>
    <dgm:cxn modelId="{CBC60587-A86B-42FC-A82A-EECCB215DB60}" type="presParOf" srcId="{D2334C56-A420-472C-83B0-AE8485271464}" destId="{92D2D69E-E388-4211-9639-E081C389F215}" srcOrd="0" destOrd="0" presId="urn:microsoft.com/office/officeart/2005/8/layout/pList2#2"/>
    <dgm:cxn modelId="{FF6BA508-7B4D-4493-84AE-C62ADDEA29F3}" type="presParOf" srcId="{D2334C56-A420-472C-83B0-AE8485271464}" destId="{0A33B13E-4C7A-4280-A019-DF10B781E3A3}" srcOrd="1" destOrd="0" presId="urn:microsoft.com/office/officeart/2005/8/layout/pList2#2"/>
    <dgm:cxn modelId="{C2A87822-AE45-4DB3-834E-FDBC3254E5C7}" type="presParOf" srcId="{D2334C56-A420-472C-83B0-AE8485271464}" destId="{FD69F2DD-116A-4E74-96A4-C3852CE1DCB4}" srcOrd="2" destOrd="0" presId="urn:microsoft.com/office/officeart/2005/8/layout/pList2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BBE92E4-448A-425B-A664-F6F8234458DB}" type="doc">
      <dgm:prSet loTypeId="urn:microsoft.com/office/officeart/2005/8/layout/pList2#3" loCatId="list" qsTypeId="urn:microsoft.com/office/officeart/2005/8/quickstyle/3d3" qsCatId="3D" csTypeId="urn:microsoft.com/office/officeart/2005/8/colors/accent3_2" csCatId="accent3" phldr="1"/>
      <dgm:spPr/>
    </dgm:pt>
    <dgm:pt modelId="{2B8D4BAE-8924-4924-AB37-F8D7646B3C48}">
      <dgm:prSet phldrT="[Текст]"/>
      <dgm:spPr/>
      <dgm:t>
        <a:bodyPr/>
        <a:lstStyle/>
        <a:p>
          <a:r>
            <a:rPr lang="ru-RU" dirty="0" err="1" smtClean="0"/>
            <a:t>Спайсы</a:t>
          </a:r>
          <a:endParaRPr lang="ru-RU" dirty="0" smtClean="0"/>
        </a:p>
        <a:p>
          <a:r>
            <a:rPr lang="ru-RU" dirty="0" smtClean="0"/>
            <a:t>Курительные смеси</a:t>
          </a:r>
          <a:endParaRPr lang="ru-RU" dirty="0"/>
        </a:p>
      </dgm:t>
    </dgm:pt>
    <dgm:pt modelId="{9919E650-A8C6-4E1B-A91C-DBA1B68B104F}" type="parTrans" cxnId="{16265EB1-946C-44E7-88BF-CC5B3B42C74D}">
      <dgm:prSet/>
      <dgm:spPr/>
      <dgm:t>
        <a:bodyPr/>
        <a:lstStyle/>
        <a:p>
          <a:endParaRPr lang="ru-RU"/>
        </a:p>
      </dgm:t>
    </dgm:pt>
    <dgm:pt modelId="{55567E59-AE04-4615-849C-6A736DD6605D}" type="sibTrans" cxnId="{16265EB1-946C-44E7-88BF-CC5B3B42C74D}">
      <dgm:prSet/>
      <dgm:spPr/>
      <dgm:t>
        <a:bodyPr/>
        <a:lstStyle/>
        <a:p>
          <a:endParaRPr lang="ru-RU"/>
        </a:p>
      </dgm:t>
    </dgm:pt>
    <dgm:pt modelId="{267A8375-3FA6-4840-8183-693B4BDB6806}">
      <dgm:prSet phldrT="[Текст]"/>
      <dgm:spPr/>
      <dgm:t>
        <a:bodyPr/>
        <a:lstStyle/>
        <a:p>
          <a:r>
            <a:rPr lang="ru-RU" dirty="0" err="1" smtClean="0"/>
            <a:t>Вейпы</a:t>
          </a:r>
          <a:endParaRPr lang="ru-RU" dirty="0" smtClean="0"/>
        </a:p>
        <a:p>
          <a:r>
            <a:rPr lang="ru-RU" dirty="0" smtClean="0"/>
            <a:t>Электронные сигареты</a:t>
          </a:r>
          <a:endParaRPr lang="ru-RU" dirty="0"/>
        </a:p>
      </dgm:t>
    </dgm:pt>
    <dgm:pt modelId="{42D27544-E3BF-403C-9207-22018F8E42AA}" type="parTrans" cxnId="{085F6B66-B44B-49D5-BEDD-20E8A62658A0}">
      <dgm:prSet/>
      <dgm:spPr/>
      <dgm:t>
        <a:bodyPr/>
        <a:lstStyle/>
        <a:p>
          <a:endParaRPr lang="ru-RU"/>
        </a:p>
      </dgm:t>
    </dgm:pt>
    <dgm:pt modelId="{27FB12E2-88C4-48D0-B29D-CF0CE3508CD6}" type="sibTrans" cxnId="{085F6B66-B44B-49D5-BEDD-20E8A62658A0}">
      <dgm:prSet/>
      <dgm:spPr/>
      <dgm:t>
        <a:bodyPr/>
        <a:lstStyle/>
        <a:p>
          <a:endParaRPr lang="ru-RU"/>
        </a:p>
      </dgm:t>
    </dgm:pt>
    <dgm:pt modelId="{A8A664FE-89DE-4840-AA64-D3AD2BAA8EF8}" type="pres">
      <dgm:prSet presAssocID="{DBBE92E4-448A-425B-A664-F6F8234458DB}" presName="Name0" presStyleCnt="0">
        <dgm:presLayoutVars>
          <dgm:dir/>
          <dgm:resizeHandles val="exact"/>
        </dgm:presLayoutVars>
      </dgm:prSet>
      <dgm:spPr/>
    </dgm:pt>
    <dgm:pt modelId="{94DD55B0-5D08-479D-8439-DDD5DF71518B}" type="pres">
      <dgm:prSet presAssocID="{DBBE92E4-448A-425B-A664-F6F8234458DB}" presName="bkgdShp" presStyleLbl="alignAccFollowNode1" presStyleIdx="0" presStyleCnt="1"/>
      <dgm:spPr/>
    </dgm:pt>
    <dgm:pt modelId="{85E1EF0C-8A7E-426E-AB68-93C610048EAD}" type="pres">
      <dgm:prSet presAssocID="{DBBE92E4-448A-425B-A664-F6F8234458DB}" presName="linComp" presStyleCnt="0"/>
      <dgm:spPr/>
    </dgm:pt>
    <dgm:pt modelId="{34A52D42-64FE-43A7-806D-33EC6C869944}" type="pres">
      <dgm:prSet presAssocID="{2B8D4BAE-8924-4924-AB37-F8D7646B3C48}" presName="compNode" presStyleCnt="0"/>
      <dgm:spPr/>
    </dgm:pt>
    <dgm:pt modelId="{53CF0D56-2578-4936-8CAA-D745B956E02E}" type="pres">
      <dgm:prSet presAssocID="{2B8D4BAE-8924-4924-AB37-F8D7646B3C48}" presName="node" presStyleLbl="node1" presStyleIdx="0" presStyleCnt="2" custScaleY="96312" custLinFactNeighborX="538" custLinFactNeighborY="-16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8ECCCD-5613-4D6D-957A-8A336209482A}" type="pres">
      <dgm:prSet presAssocID="{2B8D4BAE-8924-4924-AB37-F8D7646B3C48}" presName="invisiNode" presStyleLbl="node1" presStyleIdx="0" presStyleCnt="2"/>
      <dgm:spPr/>
    </dgm:pt>
    <dgm:pt modelId="{4D316913-23FC-4731-A50E-7B02A0161E9B}" type="pres">
      <dgm:prSet presAssocID="{2B8D4BAE-8924-4924-AB37-F8D7646B3C48}" presName="imagNode" presStyleLbl="fgImgPlace1" presStyleIdx="0" presStyleCnt="2" custScaleY="126379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</dgm:spPr>
    </dgm:pt>
    <dgm:pt modelId="{E9AE3F2E-1404-4A9E-A73D-32B8287BFC59}" type="pres">
      <dgm:prSet presAssocID="{55567E59-AE04-4615-849C-6A736DD6605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D2334C56-A420-472C-83B0-AE8485271464}" type="pres">
      <dgm:prSet presAssocID="{267A8375-3FA6-4840-8183-693B4BDB6806}" presName="compNode" presStyleCnt="0"/>
      <dgm:spPr/>
    </dgm:pt>
    <dgm:pt modelId="{92D2D69E-E388-4211-9639-E081C389F215}" type="pres">
      <dgm:prSet presAssocID="{267A8375-3FA6-4840-8183-693B4BDB6806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33B13E-4C7A-4280-A019-DF10B781E3A3}" type="pres">
      <dgm:prSet presAssocID="{267A8375-3FA6-4840-8183-693B4BDB6806}" presName="invisiNode" presStyleLbl="node1" presStyleIdx="1" presStyleCnt="2"/>
      <dgm:spPr/>
    </dgm:pt>
    <dgm:pt modelId="{FD69F2DD-116A-4E74-96A4-C3852CE1DCB4}" type="pres">
      <dgm:prSet presAssocID="{267A8375-3FA6-4840-8183-693B4BDB6806}" presName="imagNode" presStyleLbl="fgImgPlace1" presStyleIdx="1" presStyleCnt="2" custScaleY="12945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8000" b="-38000"/>
          </a:stretch>
        </a:blipFill>
      </dgm:spPr>
    </dgm:pt>
  </dgm:ptLst>
  <dgm:cxnLst>
    <dgm:cxn modelId="{83EA3315-F296-4DA1-B96F-CF8BE7543EF2}" type="presOf" srcId="{55567E59-AE04-4615-849C-6A736DD6605D}" destId="{E9AE3F2E-1404-4A9E-A73D-32B8287BFC59}" srcOrd="0" destOrd="0" presId="urn:microsoft.com/office/officeart/2005/8/layout/pList2#3"/>
    <dgm:cxn modelId="{1C31943F-9FB1-4372-837F-6D8F5DE19956}" type="presOf" srcId="{2B8D4BAE-8924-4924-AB37-F8D7646B3C48}" destId="{53CF0D56-2578-4936-8CAA-D745B956E02E}" srcOrd="0" destOrd="0" presId="urn:microsoft.com/office/officeart/2005/8/layout/pList2#3"/>
    <dgm:cxn modelId="{9B2F1309-0C05-464D-AF27-E8E3C9B8AB99}" type="presOf" srcId="{267A8375-3FA6-4840-8183-693B4BDB6806}" destId="{92D2D69E-E388-4211-9639-E081C389F215}" srcOrd="0" destOrd="0" presId="urn:microsoft.com/office/officeart/2005/8/layout/pList2#3"/>
    <dgm:cxn modelId="{085F6B66-B44B-49D5-BEDD-20E8A62658A0}" srcId="{DBBE92E4-448A-425B-A664-F6F8234458DB}" destId="{267A8375-3FA6-4840-8183-693B4BDB6806}" srcOrd="1" destOrd="0" parTransId="{42D27544-E3BF-403C-9207-22018F8E42AA}" sibTransId="{27FB12E2-88C4-48D0-B29D-CF0CE3508CD6}"/>
    <dgm:cxn modelId="{16265EB1-946C-44E7-88BF-CC5B3B42C74D}" srcId="{DBBE92E4-448A-425B-A664-F6F8234458DB}" destId="{2B8D4BAE-8924-4924-AB37-F8D7646B3C48}" srcOrd="0" destOrd="0" parTransId="{9919E650-A8C6-4E1B-A91C-DBA1B68B104F}" sibTransId="{55567E59-AE04-4615-849C-6A736DD6605D}"/>
    <dgm:cxn modelId="{85553866-EB33-49B3-9474-4FF27554BD10}" type="presOf" srcId="{DBBE92E4-448A-425B-A664-F6F8234458DB}" destId="{A8A664FE-89DE-4840-AA64-D3AD2BAA8EF8}" srcOrd="0" destOrd="0" presId="urn:microsoft.com/office/officeart/2005/8/layout/pList2#3"/>
    <dgm:cxn modelId="{F90E3EBD-44CC-4744-8A71-6DC2B4A2DCF5}" type="presParOf" srcId="{A8A664FE-89DE-4840-AA64-D3AD2BAA8EF8}" destId="{94DD55B0-5D08-479D-8439-DDD5DF71518B}" srcOrd="0" destOrd="0" presId="urn:microsoft.com/office/officeart/2005/8/layout/pList2#3"/>
    <dgm:cxn modelId="{84F7959C-873F-4B37-9416-F1892288FF49}" type="presParOf" srcId="{A8A664FE-89DE-4840-AA64-D3AD2BAA8EF8}" destId="{85E1EF0C-8A7E-426E-AB68-93C610048EAD}" srcOrd="1" destOrd="0" presId="urn:microsoft.com/office/officeart/2005/8/layout/pList2#3"/>
    <dgm:cxn modelId="{E63ACBA9-FEF1-40BE-ADEA-81E1C74ABF2F}" type="presParOf" srcId="{85E1EF0C-8A7E-426E-AB68-93C610048EAD}" destId="{34A52D42-64FE-43A7-806D-33EC6C869944}" srcOrd="0" destOrd="0" presId="urn:microsoft.com/office/officeart/2005/8/layout/pList2#3"/>
    <dgm:cxn modelId="{A3467DE5-1A6A-49D0-8E2C-448A2FDC06EC}" type="presParOf" srcId="{34A52D42-64FE-43A7-806D-33EC6C869944}" destId="{53CF0D56-2578-4936-8CAA-D745B956E02E}" srcOrd="0" destOrd="0" presId="urn:microsoft.com/office/officeart/2005/8/layout/pList2#3"/>
    <dgm:cxn modelId="{B53878CA-FFA3-4BCE-A244-5BA32C6143B8}" type="presParOf" srcId="{34A52D42-64FE-43A7-806D-33EC6C869944}" destId="{F78ECCCD-5613-4D6D-957A-8A336209482A}" srcOrd="1" destOrd="0" presId="urn:microsoft.com/office/officeart/2005/8/layout/pList2#3"/>
    <dgm:cxn modelId="{F9B298C4-BDBF-4258-BBCA-F065AC0CB7C5}" type="presParOf" srcId="{34A52D42-64FE-43A7-806D-33EC6C869944}" destId="{4D316913-23FC-4731-A50E-7B02A0161E9B}" srcOrd="2" destOrd="0" presId="urn:microsoft.com/office/officeart/2005/8/layout/pList2#3"/>
    <dgm:cxn modelId="{D8843DC9-2840-4604-8F57-1B2244B300D2}" type="presParOf" srcId="{85E1EF0C-8A7E-426E-AB68-93C610048EAD}" destId="{E9AE3F2E-1404-4A9E-A73D-32B8287BFC59}" srcOrd="1" destOrd="0" presId="urn:microsoft.com/office/officeart/2005/8/layout/pList2#3"/>
    <dgm:cxn modelId="{8F1D4174-4F3B-4502-A172-6546A1976CF6}" type="presParOf" srcId="{85E1EF0C-8A7E-426E-AB68-93C610048EAD}" destId="{D2334C56-A420-472C-83B0-AE8485271464}" srcOrd="2" destOrd="0" presId="urn:microsoft.com/office/officeart/2005/8/layout/pList2#3"/>
    <dgm:cxn modelId="{C01E9B92-7DDB-4C29-BD5B-8E28BADEC805}" type="presParOf" srcId="{D2334C56-A420-472C-83B0-AE8485271464}" destId="{92D2D69E-E388-4211-9639-E081C389F215}" srcOrd="0" destOrd="0" presId="urn:microsoft.com/office/officeart/2005/8/layout/pList2#3"/>
    <dgm:cxn modelId="{7DAE9EEB-583E-437C-B5E3-BDBEF1C73EA5}" type="presParOf" srcId="{D2334C56-A420-472C-83B0-AE8485271464}" destId="{0A33B13E-4C7A-4280-A019-DF10B781E3A3}" srcOrd="1" destOrd="0" presId="urn:microsoft.com/office/officeart/2005/8/layout/pList2#3"/>
    <dgm:cxn modelId="{82E44A9F-B8F0-4753-B5F6-547EFBCB61D2}" type="presParOf" srcId="{D2334C56-A420-472C-83B0-AE8485271464}" destId="{FD69F2DD-116A-4E74-96A4-C3852CE1DCB4}" srcOrd="2" destOrd="0" presId="urn:microsoft.com/office/officeart/2005/8/layout/pList2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52D356-1178-4F25-94B3-C6832F5E95BF}">
      <dsp:nvSpPr>
        <dsp:cNvPr id="0" name=""/>
        <dsp:cNvSpPr/>
      </dsp:nvSpPr>
      <dsp:spPr>
        <a:xfrm rot="5400000">
          <a:off x="-185281" y="188323"/>
          <a:ext cx="1235206" cy="8646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I этап</a:t>
          </a:r>
          <a:endParaRPr lang="ru-RU" sz="2000" kern="1200" dirty="0"/>
        </a:p>
      </dsp:txBody>
      <dsp:txXfrm rot="-5400000">
        <a:off x="0" y="435364"/>
        <a:ext cx="864644" cy="370562"/>
      </dsp:txXfrm>
    </dsp:sp>
    <dsp:sp modelId="{61C747BE-B63C-4873-B634-AF067FE1C455}">
      <dsp:nvSpPr>
        <dsp:cNvPr id="0" name=""/>
        <dsp:cNvSpPr/>
      </dsp:nvSpPr>
      <dsp:spPr>
        <a:xfrm rot="5400000">
          <a:off x="4134782" y="-3342699"/>
          <a:ext cx="802884" cy="74882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профилактическая информационно-разъяснительная беседа по вопросам незаконного потребления наркотических средств и ПАВ, медицинский осмотр</a:t>
          </a:r>
          <a:endParaRPr lang="ru-RU" sz="1400" kern="1200" dirty="0"/>
        </a:p>
      </dsp:txBody>
      <dsp:txXfrm rot="-5400000">
        <a:off x="792083" y="39194"/>
        <a:ext cx="7449089" cy="724496"/>
      </dsp:txXfrm>
    </dsp:sp>
    <dsp:sp modelId="{D9153857-269C-452D-AFE5-D26BFE4E8EA9}">
      <dsp:nvSpPr>
        <dsp:cNvPr id="0" name=""/>
        <dsp:cNvSpPr/>
      </dsp:nvSpPr>
      <dsp:spPr>
        <a:xfrm rot="5400000">
          <a:off x="-185281" y="1283488"/>
          <a:ext cx="1235206" cy="8646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II </a:t>
          </a:r>
          <a:r>
            <a:rPr lang="ru-RU" sz="2000" kern="1200" dirty="0" smtClean="0"/>
            <a:t>этап</a:t>
          </a:r>
          <a:endParaRPr lang="ru-RU" sz="2000" kern="1200" dirty="0"/>
        </a:p>
      </dsp:txBody>
      <dsp:txXfrm rot="-5400000">
        <a:off x="0" y="1530529"/>
        <a:ext cx="864644" cy="370562"/>
      </dsp:txXfrm>
    </dsp:sp>
    <dsp:sp modelId="{4A827FE5-CFF2-4002-937D-5FF1B264FFD0}">
      <dsp:nvSpPr>
        <dsp:cNvPr id="0" name=""/>
        <dsp:cNvSpPr/>
      </dsp:nvSpPr>
      <dsp:spPr>
        <a:xfrm rot="5400000">
          <a:off x="4200792" y="-2256029"/>
          <a:ext cx="815987" cy="74882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предварительные ХТИ, направленные на получение доказательных результатов выявления в образцах биологических жидкостей человека наркотических средств и психотропных веществ с использованием методов иммуноферментного или иммунохимического анализа, исключающих визуальную оценку результатов</a:t>
          </a:r>
          <a:endParaRPr lang="ru-RU" sz="1400" kern="1200" dirty="0"/>
        </a:p>
      </dsp:txBody>
      <dsp:txXfrm rot="-5400000">
        <a:off x="864645" y="1119951"/>
        <a:ext cx="7448450" cy="736321"/>
      </dsp:txXfrm>
    </dsp:sp>
    <dsp:sp modelId="{4A0EAEB8-41D3-4878-A2EE-80B497208016}">
      <dsp:nvSpPr>
        <dsp:cNvPr id="0" name=""/>
        <dsp:cNvSpPr/>
      </dsp:nvSpPr>
      <dsp:spPr>
        <a:xfrm rot="5400000">
          <a:off x="-185281" y="2372102"/>
          <a:ext cx="1235206" cy="8646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III</a:t>
          </a:r>
          <a:r>
            <a:rPr lang="ru-RU" sz="2000" kern="1200" dirty="0" smtClean="0"/>
            <a:t>этап</a:t>
          </a:r>
          <a:endParaRPr lang="ru-RU" sz="2000" kern="1200" dirty="0"/>
        </a:p>
      </dsp:txBody>
      <dsp:txXfrm rot="-5400000">
        <a:off x="0" y="2619143"/>
        <a:ext cx="864644" cy="370562"/>
      </dsp:txXfrm>
    </dsp:sp>
    <dsp:sp modelId="{4832F4AF-0A27-479E-9A08-B6AD7C635CBC}">
      <dsp:nvSpPr>
        <dsp:cNvPr id="0" name=""/>
        <dsp:cNvSpPr/>
      </dsp:nvSpPr>
      <dsp:spPr>
        <a:xfrm rot="5400000">
          <a:off x="4207344" y="-1155878"/>
          <a:ext cx="802884" cy="74882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подтверждающие ХТИ, направленные на идентификацию в образцах биологических жидкостей человека наркотических  средств, психотропных и иных токсических веществ (их метаболитов</a:t>
          </a:r>
          <a:endParaRPr lang="ru-RU" sz="1400" kern="1200" dirty="0"/>
        </a:p>
      </dsp:txBody>
      <dsp:txXfrm rot="-5400000">
        <a:off x="864645" y="2226015"/>
        <a:ext cx="7449089" cy="724496"/>
      </dsp:txXfrm>
    </dsp:sp>
    <dsp:sp modelId="{3577451C-378A-413E-88BB-5998396FDF30}">
      <dsp:nvSpPr>
        <dsp:cNvPr id="0" name=""/>
        <dsp:cNvSpPr/>
      </dsp:nvSpPr>
      <dsp:spPr>
        <a:xfrm rot="5400000">
          <a:off x="-185281" y="3460715"/>
          <a:ext cx="1235206" cy="8646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IV </a:t>
          </a:r>
          <a:r>
            <a:rPr lang="ru-RU" sz="2000" kern="1200" dirty="0" smtClean="0"/>
            <a:t>этап</a:t>
          </a:r>
          <a:endParaRPr lang="ru-RU" sz="2000" kern="1200" dirty="0"/>
        </a:p>
      </dsp:txBody>
      <dsp:txXfrm rot="-5400000">
        <a:off x="0" y="3707756"/>
        <a:ext cx="864644" cy="370562"/>
      </dsp:txXfrm>
    </dsp:sp>
    <dsp:sp modelId="{F0E186F8-EA8C-49BB-AF25-C702DB321393}">
      <dsp:nvSpPr>
        <dsp:cNvPr id="0" name=""/>
        <dsp:cNvSpPr/>
      </dsp:nvSpPr>
      <dsp:spPr>
        <a:xfrm rot="5400000">
          <a:off x="4207344" y="-67264"/>
          <a:ext cx="802884" cy="748828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/>
            <a:t>разъяснение результатов проведенного профилактического медицинского осмотра обучающемуся, достигшему возраста 15 лет, либо одному из родителей или иному законному представителю обучающегося, не достигшего возраста 15 лет</a:t>
          </a:r>
          <a:endParaRPr lang="ru-RU" sz="1400" kern="1200" dirty="0"/>
        </a:p>
      </dsp:txBody>
      <dsp:txXfrm rot="-5400000">
        <a:off x="864645" y="3314629"/>
        <a:ext cx="7449089" cy="7244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D55B0-5D08-479D-8439-DDD5DF71518B}">
      <dsp:nvSpPr>
        <dsp:cNvPr id="0" name=""/>
        <dsp:cNvSpPr/>
      </dsp:nvSpPr>
      <dsp:spPr>
        <a:xfrm>
          <a:off x="0" y="72000"/>
          <a:ext cx="6912768" cy="1605541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316913-23FC-4731-A50E-7B02A0161E9B}">
      <dsp:nvSpPr>
        <dsp:cNvPr id="0" name=""/>
        <dsp:cNvSpPr/>
      </dsp:nvSpPr>
      <dsp:spPr>
        <a:xfrm>
          <a:off x="320478" y="133938"/>
          <a:ext cx="1862464" cy="137823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1000" b="-11000"/>
          </a:stretch>
        </a:blipFill>
        <a:ln>
          <a:noFill/>
        </a:ln>
        <a:effectLst>
          <a:outerShdw blurRad="50800" dist="381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3CF0D56-2578-4936-8CAA-D745B956E02E}">
      <dsp:nvSpPr>
        <dsp:cNvPr id="0" name=""/>
        <dsp:cNvSpPr/>
      </dsp:nvSpPr>
      <dsp:spPr>
        <a:xfrm rot="10800000">
          <a:off x="288034" y="1656180"/>
          <a:ext cx="2063685" cy="2259383"/>
        </a:xfrm>
        <a:prstGeom prst="round2SameRect">
          <a:avLst>
            <a:gd name="adj1" fmla="val 1050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Опиаты </a:t>
          </a:r>
        </a:p>
      </dsp:txBody>
      <dsp:txXfrm rot="10800000">
        <a:off x="351499" y="1656180"/>
        <a:ext cx="1936755" cy="2195918"/>
      </dsp:txXfrm>
    </dsp:sp>
    <dsp:sp modelId="{FD69F2DD-116A-4E74-96A4-C3852CE1DCB4}">
      <dsp:nvSpPr>
        <dsp:cNvPr id="0" name=""/>
        <dsp:cNvSpPr/>
      </dsp:nvSpPr>
      <dsp:spPr>
        <a:xfrm>
          <a:off x="2423274" y="133934"/>
          <a:ext cx="1862464" cy="137823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2000" b="-42000"/>
          </a:stretch>
        </a:blipFill>
        <a:ln>
          <a:noFill/>
        </a:ln>
        <a:effectLst>
          <a:outerShdw blurRad="50800" dist="381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2D2D69E-E388-4211-9639-E081C389F215}">
      <dsp:nvSpPr>
        <dsp:cNvPr id="0" name=""/>
        <dsp:cNvSpPr/>
      </dsp:nvSpPr>
      <dsp:spPr>
        <a:xfrm rot="10800000">
          <a:off x="2427856" y="1663393"/>
          <a:ext cx="1862464" cy="2297055"/>
        </a:xfrm>
        <a:prstGeom prst="round2SameRect">
          <a:avLst>
            <a:gd name="adj1" fmla="val 1050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Каннабиноиды</a:t>
          </a:r>
          <a:r>
            <a:rPr lang="ru-RU" sz="1800" kern="1200" dirty="0" smtClean="0"/>
            <a:t> марихуана</a:t>
          </a:r>
          <a:endParaRPr lang="ru-RU" sz="1800" kern="1200" dirty="0"/>
        </a:p>
      </dsp:txBody>
      <dsp:txXfrm rot="10800000">
        <a:off x="2485133" y="1663393"/>
        <a:ext cx="1747910" cy="2239778"/>
      </dsp:txXfrm>
    </dsp:sp>
    <dsp:sp modelId="{E196B7D8-EC78-40F0-8B7C-4A6BD2882FF6}">
      <dsp:nvSpPr>
        <dsp:cNvPr id="0" name=""/>
        <dsp:cNvSpPr/>
      </dsp:nvSpPr>
      <dsp:spPr>
        <a:xfrm>
          <a:off x="4492230" y="75000"/>
          <a:ext cx="2194430" cy="165319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8CBEA0C0-2FDB-4F09-A73E-32807ACB020C}">
      <dsp:nvSpPr>
        <dsp:cNvPr id="0" name=""/>
        <dsp:cNvSpPr/>
      </dsp:nvSpPr>
      <dsp:spPr>
        <a:xfrm rot="10800000">
          <a:off x="4663950" y="1663393"/>
          <a:ext cx="1862464" cy="2297055"/>
        </a:xfrm>
        <a:prstGeom prst="round2SameRect">
          <a:avLst>
            <a:gd name="adj1" fmla="val 1050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Галлюциногены ЛСД     </a:t>
          </a:r>
          <a:r>
            <a:rPr lang="ru-RU" sz="1600" kern="1200" dirty="0" err="1" smtClean="0"/>
            <a:t>DragonFly</a:t>
          </a:r>
          <a:r>
            <a:rPr lang="ru-RU" sz="1600" kern="1200" dirty="0" smtClean="0"/>
            <a:t>  </a:t>
          </a:r>
          <a:r>
            <a:rPr lang="ru-RU" sz="1600" kern="1200" dirty="0" err="1" smtClean="0"/>
            <a:t>мескалин</a:t>
          </a:r>
          <a:r>
            <a:rPr lang="ru-RU" sz="1600" kern="1200" dirty="0" smtClean="0"/>
            <a:t>, </a:t>
          </a:r>
          <a:r>
            <a:rPr lang="ru-RU" sz="1600" kern="1200" dirty="0" err="1" smtClean="0"/>
            <a:t>псилоцибин</a:t>
          </a:r>
          <a:endParaRPr lang="ru-RU" sz="1600" kern="1200" dirty="0"/>
        </a:p>
      </dsp:txBody>
      <dsp:txXfrm rot="10800000">
        <a:off x="4721227" y="1663393"/>
        <a:ext cx="1747910" cy="223977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D55B0-5D08-479D-8439-DDD5DF71518B}">
      <dsp:nvSpPr>
        <dsp:cNvPr id="0" name=""/>
        <dsp:cNvSpPr/>
      </dsp:nvSpPr>
      <dsp:spPr>
        <a:xfrm>
          <a:off x="0" y="0"/>
          <a:ext cx="6840760" cy="1782198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316913-23FC-4731-A50E-7B02A0161E9B}">
      <dsp:nvSpPr>
        <dsp:cNvPr id="0" name=""/>
        <dsp:cNvSpPr/>
      </dsp:nvSpPr>
      <dsp:spPr>
        <a:xfrm>
          <a:off x="205222" y="54007"/>
          <a:ext cx="2009473" cy="167418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2000" b="-12000"/>
          </a:stretch>
        </a:blipFill>
        <a:ln>
          <a:noFill/>
        </a:ln>
        <a:effectLst>
          <a:outerShdw blurRad="50800" dist="381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3CF0D56-2578-4936-8CAA-D745B956E02E}">
      <dsp:nvSpPr>
        <dsp:cNvPr id="0" name=""/>
        <dsp:cNvSpPr/>
      </dsp:nvSpPr>
      <dsp:spPr>
        <a:xfrm rot="10800000">
          <a:off x="205222" y="1782198"/>
          <a:ext cx="2009473" cy="2178242"/>
        </a:xfrm>
        <a:prstGeom prst="round2SameRect">
          <a:avLst>
            <a:gd name="adj1" fmla="val 1050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дизайнерские наркотики – синтетические </a:t>
          </a:r>
          <a:r>
            <a:rPr lang="ru-RU" sz="1700" kern="1200" dirty="0" err="1" smtClean="0"/>
            <a:t>катиноны</a:t>
          </a:r>
          <a:r>
            <a:rPr lang="ru-RU" sz="1700" kern="1200" dirty="0" smtClean="0"/>
            <a:t>   MDPV  </a:t>
          </a:r>
          <a:r>
            <a:rPr lang="ru-RU" sz="1700" kern="1200" dirty="0" err="1" smtClean="0"/>
            <a:t>мефедрон</a:t>
          </a:r>
          <a:r>
            <a:rPr lang="ru-RU" sz="1700" kern="1200" dirty="0" smtClean="0"/>
            <a:t> (4-MMC),   </a:t>
          </a:r>
          <a:r>
            <a:rPr lang="ru-RU" sz="1700" kern="1200" dirty="0" err="1" smtClean="0"/>
            <a:t>риталин</a:t>
          </a:r>
          <a:endParaRPr lang="ru-RU" sz="1700" kern="1200" dirty="0" smtClean="0"/>
        </a:p>
      </dsp:txBody>
      <dsp:txXfrm rot="10800000">
        <a:off x="267020" y="1782198"/>
        <a:ext cx="1885877" cy="2116444"/>
      </dsp:txXfrm>
    </dsp:sp>
    <dsp:sp modelId="{AC66697C-3D64-4308-AC17-65EF249BD4E8}">
      <dsp:nvSpPr>
        <dsp:cNvPr id="0" name=""/>
        <dsp:cNvSpPr/>
      </dsp:nvSpPr>
      <dsp:spPr>
        <a:xfrm>
          <a:off x="2415643" y="4"/>
          <a:ext cx="2009473" cy="178218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F98F2FE-9482-4F0F-BDEF-8AF2CFD19159}">
      <dsp:nvSpPr>
        <dsp:cNvPr id="0" name=""/>
        <dsp:cNvSpPr/>
      </dsp:nvSpPr>
      <dsp:spPr>
        <a:xfrm rot="10800000">
          <a:off x="2415643" y="1782198"/>
          <a:ext cx="2009473" cy="2178242"/>
        </a:xfrm>
        <a:prstGeom prst="round2SameRect">
          <a:avLst>
            <a:gd name="adj1" fmla="val 1050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 </a:t>
          </a:r>
          <a:r>
            <a:rPr lang="ru-RU" sz="1700" kern="1200" dirty="0" err="1" smtClean="0"/>
            <a:t>амфетамин</a:t>
          </a:r>
          <a:r>
            <a:rPr lang="ru-RU" sz="1700" kern="1200" dirty="0" smtClean="0"/>
            <a:t> (фенамин), кокаин, </a:t>
          </a:r>
          <a:r>
            <a:rPr lang="ru-RU" sz="1700" kern="1200" dirty="0" err="1" smtClean="0"/>
            <a:t>метамфетамин</a:t>
          </a:r>
          <a:r>
            <a:rPr lang="ru-RU" sz="1700" kern="1200" dirty="0" smtClean="0"/>
            <a:t> (</a:t>
          </a:r>
          <a:r>
            <a:rPr lang="ru-RU" sz="1700" kern="1200" dirty="0" err="1" smtClean="0"/>
            <a:t>первитин</a:t>
          </a:r>
          <a:r>
            <a:rPr lang="ru-RU" sz="1700" kern="1200" dirty="0" smtClean="0"/>
            <a:t>) </a:t>
          </a:r>
          <a:endParaRPr lang="ru-RU" sz="1700" kern="1200" dirty="0"/>
        </a:p>
      </dsp:txBody>
      <dsp:txXfrm rot="10800000">
        <a:off x="2477441" y="1782198"/>
        <a:ext cx="1885877" cy="2116444"/>
      </dsp:txXfrm>
    </dsp:sp>
    <dsp:sp modelId="{FD69F2DD-116A-4E74-96A4-C3852CE1DCB4}">
      <dsp:nvSpPr>
        <dsp:cNvPr id="0" name=""/>
        <dsp:cNvSpPr/>
      </dsp:nvSpPr>
      <dsp:spPr>
        <a:xfrm>
          <a:off x="4626063" y="54007"/>
          <a:ext cx="2009473" cy="167418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8000" b="-38000"/>
          </a:stretch>
        </a:blipFill>
        <a:ln>
          <a:noFill/>
        </a:ln>
        <a:effectLst>
          <a:outerShdw blurRad="50800" dist="381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2D2D69E-E388-4211-9639-E081C389F215}">
      <dsp:nvSpPr>
        <dsp:cNvPr id="0" name=""/>
        <dsp:cNvSpPr/>
      </dsp:nvSpPr>
      <dsp:spPr>
        <a:xfrm rot="10800000">
          <a:off x="4658697" y="1782198"/>
          <a:ext cx="2009473" cy="2178242"/>
        </a:xfrm>
        <a:prstGeom prst="round2SameRect">
          <a:avLst>
            <a:gd name="adj1" fmla="val 1050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kern="1200" dirty="0" smtClean="0"/>
            <a:t>«</a:t>
          </a:r>
          <a:r>
            <a:rPr lang="ru-RU" sz="1700" b="0" kern="1200" dirty="0" err="1" smtClean="0"/>
            <a:t>Баклосан</a:t>
          </a:r>
          <a:r>
            <a:rPr lang="ru-RU" sz="1700" b="0" kern="1200" dirty="0" smtClean="0"/>
            <a:t>»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kern="1200" dirty="0" smtClean="0"/>
            <a:t>«</a:t>
          </a:r>
          <a:r>
            <a:rPr lang="ru-RU" sz="1700" b="0" kern="1200" dirty="0" err="1" smtClean="0"/>
            <a:t>Триган</a:t>
          </a:r>
          <a:r>
            <a:rPr lang="ru-RU" sz="1700" b="0" kern="1200" dirty="0" smtClean="0"/>
            <a:t>-Д»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Лирика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kern="1200" dirty="0" smtClean="0"/>
            <a:t>«</a:t>
          </a:r>
          <a:r>
            <a:rPr lang="ru-RU" sz="1700" b="0" kern="1200" dirty="0" err="1" smtClean="0"/>
            <a:t>Тропикамид</a:t>
          </a:r>
          <a:r>
            <a:rPr lang="ru-RU" sz="1700" b="0" kern="1200" dirty="0" smtClean="0"/>
            <a:t>»</a:t>
          </a:r>
          <a:endParaRPr lang="ru-RU" sz="1700" b="0" kern="1200" dirty="0"/>
        </a:p>
      </dsp:txBody>
      <dsp:txXfrm rot="10800000">
        <a:off x="4720495" y="1782198"/>
        <a:ext cx="1885877" cy="211644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DD55B0-5D08-479D-8439-DDD5DF71518B}">
      <dsp:nvSpPr>
        <dsp:cNvPr id="0" name=""/>
        <dsp:cNvSpPr/>
      </dsp:nvSpPr>
      <dsp:spPr>
        <a:xfrm>
          <a:off x="0" y="0"/>
          <a:ext cx="6840760" cy="1847005"/>
        </a:xfrm>
        <a:prstGeom prst="roundRect">
          <a:avLst>
            <a:gd name="adj" fmla="val 10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316913-23FC-4731-A50E-7B02A0161E9B}">
      <dsp:nvSpPr>
        <dsp:cNvPr id="0" name=""/>
        <dsp:cNvSpPr/>
      </dsp:nvSpPr>
      <dsp:spPr>
        <a:xfrm>
          <a:off x="206007" y="88433"/>
          <a:ext cx="3061306" cy="1711766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4000" r="-4000"/>
          </a:stretch>
        </a:blipFill>
        <a:ln>
          <a:noFill/>
        </a:ln>
        <a:effectLst>
          <a:outerShdw blurRad="50800" dist="381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3CF0D56-2578-4936-8CAA-D745B956E02E}">
      <dsp:nvSpPr>
        <dsp:cNvPr id="0" name=""/>
        <dsp:cNvSpPr/>
      </dsp:nvSpPr>
      <dsp:spPr>
        <a:xfrm rot="10800000">
          <a:off x="222477" y="1872198"/>
          <a:ext cx="3061306" cy="2174196"/>
        </a:xfrm>
        <a:prstGeom prst="round2SameRect">
          <a:avLst>
            <a:gd name="adj1" fmla="val 1050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t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err="1" smtClean="0"/>
            <a:t>Спайсы</a:t>
          </a:r>
          <a:endParaRPr lang="ru-RU" sz="3100" kern="1200" dirty="0" smtClean="0"/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Курительные смеси</a:t>
          </a:r>
          <a:endParaRPr lang="ru-RU" sz="3100" kern="1200" dirty="0"/>
        </a:p>
      </dsp:txBody>
      <dsp:txXfrm rot="10800000">
        <a:off x="289341" y="1872198"/>
        <a:ext cx="2927578" cy="2107332"/>
      </dsp:txXfrm>
    </dsp:sp>
    <dsp:sp modelId="{FD69F2DD-116A-4E74-96A4-C3852CE1DCB4}">
      <dsp:nvSpPr>
        <dsp:cNvPr id="0" name=""/>
        <dsp:cNvSpPr/>
      </dsp:nvSpPr>
      <dsp:spPr>
        <a:xfrm>
          <a:off x="3573445" y="46801"/>
          <a:ext cx="3061306" cy="175340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8000" b="-38000"/>
          </a:stretch>
        </a:blipFill>
        <a:ln>
          <a:noFill/>
        </a:ln>
        <a:effectLst>
          <a:outerShdw blurRad="50800" dist="381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2D2D69E-E388-4211-9639-E081C389F215}">
      <dsp:nvSpPr>
        <dsp:cNvPr id="0" name=""/>
        <dsp:cNvSpPr/>
      </dsp:nvSpPr>
      <dsp:spPr>
        <a:xfrm rot="10800000">
          <a:off x="3573445" y="1847005"/>
          <a:ext cx="3061306" cy="2257450"/>
        </a:xfrm>
        <a:prstGeom prst="round2SameRect">
          <a:avLst>
            <a:gd name="adj1" fmla="val 1050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7625" dist="38100" dir="5400000" sy="98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t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err="1" smtClean="0"/>
            <a:t>Вейпы</a:t>
          </a:r>
          <a:endParaRPr lang="ru-RU" sz="3100" kern="1200" dirty="0" smtClean="0"/>
        </a:p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Электронные сигареты</a:t>
          </a:r>
          <a:endParaRPr lang="ru-RU" sz="3100" kern="1200" dirty="0"/>
        </a:p>
      </dsp:txBody>
      <dsp:txXfrm rot="10800000">
        <a:off x="3642869" y="1847005"/>
        <a:ext cx="2922458" cy="21880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List2#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List2#3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C613C-2A26-4D46-A1EF-50E5AC36347F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4001E0-257E-4278-A1B6-2C04E9E1002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911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001E0-257E-4278-A1B6-2C04E9E1002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001E0-257E-4278-A1B6-2C04E9E1002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001E0-257E-4278-A1B6-2C04E9E1002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001E0-257E-4278-A1B6-2C04E9E1002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001E0-257E-4278-A1B6-2C04E9E1002C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557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001E0-257E-4278-A1B6-2C04E9E1002C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001E0-257E-4278-A1B6-2C04E9E1002C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75450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001E0-257E-4278-A1B6-2C04E9E1002C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3640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4001E0-257E-4278-A1B6-2C04E9E1002C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097187"/>
            <a:ext cx="7315200" cy="2162521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305442"/>
            <a:ext cx="7315200" cy="95386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6FD6-0766-4C5D-A139-3B9AA327D14A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021532C-2A06-467E-AF11-F3C9E50FBE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6FD6-0766-4C5D-A139-3B9AA327D14A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1532C-2A06-467E-AF11-F3C9E50FB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1" y="1522258"/>
            <a:ext cx="1492499" cy="373704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522258"/>
            <a:ext cx="5241476" cy="373704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6FD6-0766-4C5D-A139-3B9AA327D14A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1532C-2A06-467E-AF11-F3C9E50FB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6FD6-0766-4C5D-A139-3B9AA327D14A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1532C-2A06-467E-AF11-F3C9E50FB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181310"/>
            <a:ext cx="7315200" cy="1077993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220915"/>
            <a:ext cx="7315200" cy="91536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6FD6-0766-4C5D-A139-3B9AA327D14A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1532C-2A06-467E-AF11-F3C9E50FB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6FD6-0766-4C5D-A139-3B9AA327D14A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1532C-2A06-467E-AF11-F3C9E50FBE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287263"/>
            <a:ext cx="7315200" cy="9617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286000"/>
            <a:ext cx="3566160" cy="29946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286000"/>
            <a:ext cx="3566160" cy="299640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286000"/>
            <a:ext cx="3364992" cy="51816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286000"/>
            <a:ext cx="3362062" cy="518160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6FD6-0766-4C5D-A139-3B9AA327D14A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1532C-2A06-467E-AF11-F3C9E50FBE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287263"/>
            <a:ext cx="7315200" cy="9617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2819400"/>
            <a:ext cx="3566160" cy="24612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2819400"/>
            <a:ext cx="3566160" cy="24612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6FD6-0766-4C5D-A139-3B9AA327D14A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1532C-2A06-467E-AF11-F3C9E50FB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6FD6-0766-4C5D-A139-3B9AA327D14A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1532C-2A06-467E-AF11-F3C9E50FB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1135"/>
            <a:ext cx="2950936" cy="1810846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522257"/>
            <a:ext cx="4207848" cy="3730512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384246"/>
            <a:ext cx="2950936" cy="1871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6FD6-0766-4C5D-A139-3B9AA327D14A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1532C-2A06-467E-AF11-F3C9E50FB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0"/>
            <a:ext cx="2953512" cy="181356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1905000"/>
            <a:ext cx="4038600" cy="27940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383280"/>
            <a:ext cx="2953512" cy="187452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B6FD6-0766-4C5D-A139-3B9AA327D14A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1532C-2A06-467E-AF11-F3C9E50FBE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478173"/>
            <a:ext cx="86236" cy="4769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478173"/>
            <a:ext cx="576072" cy="47693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287263"/>
            <a:ext cx="7315200" cy="96174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308195"/>
            <a:ext cx="7315200" cy="29496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457331"/>
            <a:ext cx="1189132" cy="2482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C1AB6FD6-0766-4C5D-A139-3B9AA327D14A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6" y="457331"/>
            <a:ext cx="941203" cy="2514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021532C-2A06-467E-AF11-F3C9E50FBE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9" y="713297"/>
            <a:ext cx="2246489" cy="251023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553244"/>
            <a:ext cx="7315200" cy="2162521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Реализация механизмов раннего выявления незаконного потребления наркотических средств и психотропных веществ, алкогольной продукции среди обучающихся образовательных организаций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4153644"/>
            <a:ext cx="7416824" cy="105397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ГБУЗ СК « Краевой клинический наркологический диспансер»</a:t>
            </a:r>
          </a:p>
        </p:txBody>
      </p:sp>
    </p:spTree>
    <p:extLst>
      <p:ext uri="{BB962C8B-B14F-4D97-AF65-F5344CB8AC3E}">
        <p14:creationId xmlns:p14="http://schemas.microsoft.com/office/powerpoint/2010/main" val="3602806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21197"/>
            <a:ext cx="7315200" cy="151216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Задачи </a:t>
            </a:r>
            <a:r>
              <a:rPr lang="ru-RU" sz="2400" b="1" dirty="0" smtClean="0"/>
              <a:t>профилактических медицинских осмотров обучающихся с целью </a:t>
            </a:r>
            <a:r>
              <a:rPr lang="ru-RU" sz="2400" dirty="0" smtClean="0"/>
              <a:t>раннего выявления незаконного потребления наркотических средств и психотропных веществ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561356"/>
            <a:ext cx="8050088" cy="2376264"/>
          </a:xfrm>
        </p:spPr>
        <p:txBody>
          <a:bodyPr>
            <a:normAutofit fontScale="85000" lnSpcReduction="20000"/>
          </a:bodyPr>
          <a:lstStyle/>
          <a:p>
            <a:pPr indent="-182563">
              <a:spcBef>
                <a:spcPct val="60000"/>
              </a:spcBef>
            </a:pPr>
            <a:r>
              <a:rPr lang="ru-RU" b="1" dirty="0"/>
              <a:t>раннее выявление скрытых форм наркотизации;</a:t>
            </a:r>
          </a:p>
          <a:p>
            <a:pPr indent="-182563">
              <a:spcBef>
                <a:spcPct val="60000"/>
              </a:spcBef>
            </a:pPr>
            <a:r>
              <a:rPr lang="ru-RU" b="1" dirty="0"/>
              <a:t> своевременное формирование «группы риска» по наркологическим расстройствам среди учащихся;</a:t>
            </a:r>
          </a:p>
          <a:p>
            <a:pPr indent="-182563">
              <a:spcBef>
                <a:spcPct val="60000"/>
              </a:spcBef>
            </a:pPr>
            <a:r>
              <a:rPr lang="ru-RU" b="1" dirty="0"/>
              <a:t> оказание своевременной анонимной помощи учащимся и родителям;</a:t>
            </a:r>
          </a:p>
          <a:p>
            <a:pPr indent="-182563">
              <a:spcBef>
                <a:spcPct val="60000"/>
              </a:spcBef>
            </a:pPr>
            <a:r>
              <a:rPr lang="ru-RU" b="1" dirty="0"/>
              <a:t> составление индивидуальных лечебно-реабилитационных программ на конфиденциальной основе</a:t>
            </a:r>
            <a:r>
              <a:rPr lang="ru-RU" b="1" dirty="0" smtClean="0"/>
              <a:t>;</a:t>
            </a:r>
          </a:p>
          <a:p>
            <a:pPr indent="-182563">
              <a:spcBef>
                <a:spcPct val="60000"/>
              </a:spcBef>
            </a:pPr>
            <a:r>
              <a:rPr lang="ru-RU" b="1" dirty="0"/>
              <a:t>осуществление мониторинга </a:t>
            </a:r>
            <a:r>
              <a:rPr lang="ru-RU" b="1" dirty="0" err="1"/>
              <a:t>наркоситуации</a:t>
            </a:r>
            <a:r>
              <a:rPr lang="ru-RU" b="1" dirty="0"/>
              <a:t> и определение распространенности различных групп наркотических средств</a:t>
            </a:r>
            <a:r>
              <a:rPr lang="ru-RU" b="1" dirty="0" smtClean="0"/>
              <a:t>;</a:t>
            </a:r>
            <a:endParaRPr lang="ru-RU" b="1" dirty="0"/>
          </a:p>
          <a:p>
            <a:pPr marL="45720" indent="0">
              <a:buNone/>
            </a:pP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580112" y="3937620"/>
            <a:ext cx="3169978" cy="1690597"/>
          </a:xfrm>
          <a:prstGeom prst="roundRect">
            <a:avLst>
              <a:gd name="adj" fmla="val 10000"/>
            </a:avLst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8000" b="-18000"/>
            </a:stretch>
          </a:blipFill>
        </p:spPr>
        <p:style>
          <a:lnRef idx="2">
            <a:schemeClr val="dk2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TextBox 4"/>
          <p:cNvSpPr txBox="1"/>
          <p:nvPr/>
        </p:nvSpPr>
        <p:spPr>
          <a:xfrm>
            <a:off x="959443" y="4081637"/>
            <a:ext cx="4188621" cy="92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4150" indent="-184150">
              <a:lnSpc>
                <a:spcPct val="110000"/>
              </a:lnSpc>
              <a:spcBef>
                <a:spcPct val="60000"/>
              </a:spcBef>
              <a:buClr>
                <a:schemeClr val="tx2"/>
              </a:buClr>
              <a:buFont typeface="Wingdings" pitchFamily="2" charset="2"/>
              <a:buChar char="§"/>
              <a:tabLst>
                <a:tab pos="92075" algn="l"/>
                <a:tab pos="174625" algn="l"/>
              </a:tabLst>
            </a:pPr>
            <a:r>
              <a:rPr lang="ru-RU" sz="1700" b="1" dirty="0" smtClean="0"/>
              <a:t>корректировка </a:t>
            </a:r>
            <a:r>
              <a:rPr lang="ru-RU" sz="1700" b="1" dirty="0"/>
              <a:t>профилактической работы в учебных заведениях.</a:t>
            </a:r>
          </a:p>
          <a:p>
            <a:pPr marL="285750" indent="-285750">
              <a:buClr>
                <a:schemeClr val="tx2"/>
              </a:buClr>
              <a:buFont typeface="Wingdings" pitchFamily="2" charset="2"/>
              <a:buChar char="§"/>
            </a:pP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265639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09229"/>
            <a:ext cx="7315200" cy="115212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/>
              <a:t>Организационная работа по подготовке к раннему выявлению потребителей ПАВ среди обучающихся образовательных организаций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561356"/>
            <a:ext cx="7315200" cy="369644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Локальная территориальная, а также широкомасштабная информационная кампания проводятся среди педагогических коллективов, обучающихся и их родителей с целью разъяснения особенностей осуществления медицинского осмотра:</a:t>
            </a:r>
          </a:p>
          <a:p>
            <a:pPr algn="just">
              <a:buFontTx/>
              <a:buChar char="-"/>
            </a:pPr>
            <a:r>
              <a:rPr lang="ru-RU" dirty="0" smtClean="0"/>
              <a:t>встречи, беседы  с родителями, учителями, обучающимися</a:t>
            </a:r>
          </a:p>
          <a:p>
            <a:pPr algn="just">
              <a:buFontTx/>
              <a:buChar char="-"/>
            </a:pPr>
            <a:r>
              <a:rPr lang="ru-RU" dirty="0" err="1" smtClean="0"/>
              <a:t>медиаресурсы</a:t>
            </a:r>
            <a:r>
              <a:rPr lang="ru-RU" dirty="0" smtClean="0"/>
              <a:t> (передачи на радио и телеканалах)</a:t>
            </a:r>
          </a:p>
          <a:p>
            <a:pPr algn="just">
              <a:buFontTx/>
              <a:buChar char="-"/>
            </a:pPr>
            <a:r>
              <a:rPr lang="ru-RU" dirty="0" smtClean="0"/>
              <a:t>интернет-пространство (публикации в соответствующих разделах и сайтах)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1236"/>
            <a:ext cx="7315200" cy="1767775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Условия проведения профилактических медицинских осмотров обучающихся с целью раннего выявления незаконного потребления наркотических средств и психотропных веществ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  <a:r>
              <a:rPr lang="ru-RU" sz="2400" dirty="0" smtClean="0"/>
              <a:t>Профилактические медицинские осмотры проводятся в отношении обучающихся, достигших возраста 13 лет, при условии наличия добровольного информированного согласия в письменной форме от обучающегося, достигшего возраста 15 лет, либо одного из родителей или иного законного представителя обучающегося, не достигшего возраста 15 лет.</a:t>
            </a:r>
            <a:endParaRPr lang="ru-RU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9229"/>
            <a:ext cx="7315200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>Профилактические медицинские осмотры проводятся в четыре этапа</a:t>
            </a:r>
            <a:endParaRPr lang="ru-RU" sz="2400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395536" y="1201316"/>
          <a:ext cx="8352928" cy="45136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7220"/>
            <a:ext cx="7315200" cy="9617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dirty="0" smtClean="0"/>
              <a:t>Показатели профилактических медицинских осмотров обучающихся в целях раннего выявления незаконного потребления ПАВ в образовательных организациях Ставропольского края с 2018 -2020 г.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029383"/>
              </p:ext>
            </p:extLst>
          </p:nvPr>
        </p:nvGraphicFramePr>
        <p:xfrm>
          <a:off x="683568" y="1489348"/>
          <a:ext cx="7531224" cy="3600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2806"/>
                <a:gridCol w="1882806"/>
                <a:gridCol w="1882806"/>
                <a:gridCol w="1882806"/>
              </a:tblGrid>
              <a:tr h="80944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Ставропольский край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2019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2020</a:t>
                      </a:r>
                      <a:endParaRPr lang="ru-RU" dirty="0"/>
                    </a:p>
                  </a:txBody>
                  <a:tcPr anchor="ctr"/>
                </a:tc>
              </a:tr>
              <a:tr h="518330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19259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19430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17046</a:t>
                      </a:r>
                      <a:endParaRPr lang="ru-RU" dirty="0"/>
                    </a:p>
                  </a:txBody>
                  <a:tcPr anchor="ctr"/>
                </a:tc>
              </a:tr>
              <a:tr h="518330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ВПО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441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130</a:t>
                      </a:r>
                      <a:endParaRPr lang="ru-RU" dirty="0"/>
                    </a:p>
                  </a:txBody>
                  <a:tcPr anchor="ctr"/>
                </a:tc>
              </a:tr>
              <a:tr h="518330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4508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4186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3485</a:t>
                      </a:r>
                      <a:endParaRPr lang="ru-RU" dirty="0"/>
                    </a:p>
                  </a:txBody>
                  <a:tcPr anchor="ctr"/>
                </a:tc>
              </a:tr>
              <a:tr h="554324"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13858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14803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13431</a:t>
                      </a:r>
                      <a:endParaRPr lang="ru-RU" dirty="0"/>
                    </a:p>
                  </a:txBody>
                  <a:tcPr anchor="ctr"/>
                </a:tc>
              </a:tr>
              <a:tr h="681640">
                <a:tc>
                  <a:txBody>
                    <a:bodyPr/>
                    <a:lstStyle/>
                    <a:p>
                      <a:r>
                        <a:rPr lang="ru-RU" sz="14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Выявлено</a:t>
                      </a:r>
                      <a:r>
                        <a:rPr lang="ru-RU" sz="14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«+» </a:t>
                      </a:r>
                      <a:r>
                        <a:rPr lang="ru-RU" sz="1200" b="1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проб/подтверждено</a:t>
                      </a:r>
                      <a:endParaRPr lang="ru-RU" sz="12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4</a:t>
                      </a:r>
                      <a:endParaRPr lang="ru-RU" sz="1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52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409228"/>
            <a:ext cx="7109261" cy="664013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Виды ПАВ</a:t>
            </a:r>
            <a:endParaRPr lang="ru-RU" dirty="0">
              <a:solidFill>
                <a:schemeClr val="tx2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4992634"/>
              </p:ext>
            </p:extLst>
          </p:nvPr>
        </p:nvGraphicFramePr>
        <p:xfrm>
          <a:off x="1259632" y="1417340"/>
          <a:ext cx="6912768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8918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31640" y="337220"/>
            <a:ext cx="6749221" cy="72008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Виды ПАВ</a:t>
            </a:r>
            <a:endParaRPr lang="ru-RU" dirty="0">
              <a:solidFill>
                <a:schemeClr val="tx2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8102586"/>
              </p:ext>
            </p:extLst>
          </p:nvPr>
        </p:nvGraphicFramePr>
        <p:xfrm>
          <a:off x="1331640" y="1417340"/>
          <a:ext cx="6840760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601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59632" y="265212"/>
            <a:ext cx="6965245" cy="664013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2"/>
                </a:solidFill>
              </a:rPr>
              <a:t>Виды ПАВ</a:t>
            </a:r>
            <a:endParaRPr lang="ru-RU" dirty="0">
              <a:solidFill>
                <a:schemeClr val="tx2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855571"/>
              </p:ext>
            </p:extLst>
          </p:nvPr>
        </p:nvGraphicFramePr>
        <p:xfrm>
          <a:off x="1259632" y="1201316"/>
          <a:ext cx="684076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1149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265212"/>
            <a:ext cx="7315200" cy="9617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/>
              <a:t>Признаки употребления </a:t>
            </a:r>
            <a:r>
              <a:rPr lang="ru-RU" sz="3200" dirty="0" err="1" smtClean="0"/>
              <a:t>психоактивных</a:t>
            </a:r>
            <a:r>
              <a:rPr lang="ru-RU" sz="3200" dirty="0" smtClean="0"/>
              <a:t> веществ:</a:t>
            </a:r>
            <a:endParaRPr lang="ru-RU" sz="32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99592" y="1345332"/>
            <a:ext cx="7315200" cy="4248472"/>
          </a:xfrm>
        </p:spPr>
        <p:txBody>
          <a:bodyPr>
            <a:normAutofit fontScale="92500" lnSpcReduction="10000"/>
          </a:bodyPr>
          <a:lstStyle/>
          <a:p>
            <a:pPr marL="519112" indent="-342900">
              <a:buFont typeface="Wingdings" pitchFamily="2" charset="2"/>
              <a:buChar char="§"/>
              <a:tabLst>
                <a:tab pos="452438" algn="l"/>
                <a:tab pos="534988" algn="l"/>
              </a:tabLst>
              <a:defRPr/>
            </a:pPr>
            <a:r>
              <a:rPr lang="ru-RU" sz="2400" dirty="0" smtClean="0"/>
              <a:t>Резкая </a:t>
            </a:r>
            <a:r>
              <a:rPr lang="ru-RU" sz="2400" dirty="0"/>
              <a:t>смена настроения, возникающая без видимых </a:t>
            </a:r>
            <a:r>
              <a:rPr lang="ru-RU" sz="2400" dirty="0" smtClean="0"/>
              <a:t>причин</a:t>
            </a:r>
          </a:p>
          <a:p>
            <a:pPr marL="519112" indent="-342900">
              <a:buFont typeface="Wingdings" pitchFamily="2" charset="2"/>
              <a:buChar char="§"/>
              <a:tabLst>
                <a:tab pos="452438" algn="l"/>
                <a:tab pos="534988" algn="l"/>
              </a:tabLst>
              <a:defRPr/>
            </a:pPr>
            <a:r>
              <a:rPr lang="ru-RU" sz="2400" dirty="0" smtClean="0"/>
              <a:t>Изменение </a:t>
            </a:r>
            <a:r>
              <a:rPr lang="ru-RU" sz="2400" dirty="0"/>
              <a:t>ритма </a:t>
            </a:r>
            <a:r>
              <a:rPr lang="ru-RU" sz="2400" dirty="0" smtClean="0"/>
              <a:t>сна</a:t>
            </a:r>
          </a:p>
          <a:p>
            <a:pPr marL="519112" indent="-342900">
              <a:buFont typeface="Wingdings" pitchFamily="2" charset="2"/>
              <a:buChar char="§"/>
              <a:tabLst>
                <a:tab pos="452438" algn="l"/>
                <a:tab pos="534988" algn="l"/>
              </a:tabLst>
              <a:defRPr/>
            </a:pPr>
            <a:r>
              <a:rPr lang="ru-RU" sz="2400" dirty="0" smtClean="0"/>
              <a:t>Изменение аппетита</a:t>
            </a:r>
          </a:p>
          <a:p>
            <a:pPr marL="519112" indent="-342900">
              <a:buFont typeface="Wingdings" pitchFamily="2" charset="2"/>
              <a:buChar char="§"/>
              <a:tabLst>
                <a:tab pos="452438" algn="l"/>
                <a:tab pos="534988" algn="l"/>
              </a:tabLst>
              <a:defRPr/>
            </a:pPr>
            <a:r>
              <a:rPr lang="ru-RU" sz="2400" dirty="0" smtClean="0"/>
              <a:t>Изменение </a:t>
            </a:r>
            <a:r>
              <a:rPr lang="ru-RU" sz="2400" dirty="0"/>
              <a:t>двигательной активности</a:t>
            </a:r>
          </a:p>
          <a:p>
            <a:pPr marL="519112" indent="-342900">
              <a:buFont typeface="Wingdings" pitchFamily="2" charset="2"/>
              <a:buChar char="§"/>
              <a:tabLst>
                <a:tab pos="452438" algn="l"/>
                <a:tab pos="534988" algn="l"/>
              </a:tabLst>
              <a:defRPr/>
            </a:pPr>
            <a:r>
              <a:rPr lang="ru-RU" sz="2400" dirty="0"/>
              <a:t>Изменение координации движений</a:t>
            </a:r>
          </a:p>
          <a:p>
            <a:pPr marL="519112" indent="-342900">
              <a:buFont typeface="Wingdings" pitchFamily="2" charset="2"/>
              <a:buChar char="§"/>
              <a:tabLst>
                <a:tab pos="452438" algn="l"/>
                <a:tab pos="534988" algn="l"/>
              </a:tabLst>
              <a:defRPr/>
            </a:pPr>
            <a:r>
              <a:rPr lang="ru-RU" sz="2400" dirty="0"/>
              <a:t>Изменение размера зрачков </a:t>
            </a:r>
          </a:p>
          <a:p>
            <a:pPr marL="519112" indent="-342900">
              <a:buFont typeface="Wingdings" pitchFamily="2" charset="2"/>
              <a:buChar char="§"/>
              <a:tabLst>
                <a:tab pos="452438" algn="l"/>
                <a:tab pos="534988" algn="l"/>
              </a:tabLst>
              <a:defRPr/>
            </a:pPr>
            <a:r>
              <a:rPr lang="ru-RU" sz="2400" dirty="0"/>
              <a:t>Изменение цвета кожных покровов и слизистых</a:t>
            </a:r>
          </a:p>
          <a:p>
            <a:pPr marL="519112" indent="-342900">
              <a:buFont typeface="Wingdings" pitchFamily="2" charset="2"/>
              <a:buChar char="§"/>
              <a:tabLst>
                <a:tab pos="452438" algn="l"/>
                <a:tab pos="534988" algn="l"/>
              </a:tabLst>
              <a:defRPr/>
            </a:pPr>
            <a:r>
              <a:rPr lang="ru-RU" sz="2400" dirty="0"/>
              <a:t>Изменение показателей: </a:t>
            </a:r>
            <a:r>
              <a:rPr lang="ru-RU" sz="2400" dirty="0" smtClean="0"/>
              <a:t>ЧСС</a:t>
            </a:r>
            <a:r>
              <a:rPr lang="ru-RU" sz="2400" dirty="0"/>
              <a:t>,  ЧД,   А/Д</a:t>
            </a:r>
          </a:p>
          <a:p>
            <a:pPr marL="519112" indent="-342900">
              <a:buFont typeface="Wingdings" pitchFamily="2" charset="2"/>
              <a:buChar char="§"/>
              <a:tabLst>
                <a:tab pos="452438" algn="l"/>
                <a:tab pos="534988" algn="l"/>
              </a:tabLst>
              <a:defRPr/>
            </a:pPr>
            <a:r>
              <a:rPr lang="ru-RU" sz="2400" dirty="0" smtClean="0"/>
              <a:t>Нарушение речи</a:t>
            </a:r>
          </a:p>
          <a:p>
            <a:pPr marL="519112" indent="-342900">
              <a:buFont typeface="Wingdings" pitchFamily="2" charset="2"/>
              <a:buChar char="§"/>
              <a:tabLst>
                <a:tab pos="452438" algn="l"/>
                <a:tab pos="534988" algn="l"/>
              </a:tabLst>
              <a:defRPr/>
            </a:pPr>
            <a:r>
              <a:rPr lang="ru-RU" sz="2400" dirty="0" smtClean="0"/>
              <a:t>Неадекватность поведения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176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265212"/>
            <a:ext cx="7315200" cy="961748"/>
          </a:xfrm>
        </p:spPr>
        <p:txBody>
          <a:bodyPr>
            <a:normAutofit/>
          </a:bodyPr>
          <a:lstStyle/>
          <a:p>
            <a:pPr algn="ctr"/>
            <a:r>
              <a:rPr lang="ru-RU" sz="3200" dirty="0"/>
              <a:t>Последствия употребления ПАВ: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914400" y="1345332"/>
            <a:ext cx="7315200" cy="417646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ru-RU" dirty="0"/>
              <a:t>высокий риск заражения СПИДом и гепатитом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dirty="0"/>
              <a:t>поражения печени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dirty="0" smtClean="0"/>
              <a:t>снижение </a:t>
            </a:r>
            <a:r>
              <a:rPr lang="ru-RU" dirty="0"/>
              <a:t>иммунитета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dirty="0"/>
              <a:t>заболевание вен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dirty="0"/>
              <a:t>разрушение зубов из-за нарушения кальциевого обмена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dirty="0"/>
              <a:t>снижение уровня интеллекта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dirty="0" smtClean="0"/>
              <a:t>опасность </a:t>
            </a:r>
            <a:r>
              <a:rPr lang="ru-RU" dirty="0"/>
              <a:t>передозировки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ru-RU" dirty="0"/>
              <a:t>снижение или полное отсутствие полового </a:t>
            </a:r>
            <a:r>
              <a:rPr lang="ru-RU" dirty="0" smtClean="0"/>
              <a:t>влечения</a:t>
            </a:r>
            <a:endParaRPr lang="ru-RU" dirty="0"/>
          </a:p>
          <a:p>
            <a:pPr>
              <a:buFont typeface="Wingdings" pitchFamily="2" charset="2"/>
              <a:buChar char="§"/>
              <a:defRPr/>
            </a:pPr>
            <a:r>
              <a:rPr lang="ru-RU" dirty="0"/>
              <a:t>хронические </a:t>
            </a:r>
            <a:r>
              <a:rPr lang="ru-RU" dirty="0" err="1"/>
              <a:t>обструктивные</a:t>
            </a:r>
            <a:r>
              <a:rPr lang="ru-RU" dirty="0"/>
              <a:t> заболевания </a:t>
            </a:r>
            <a:r>
              <a:rPr lang="ru-RU" dirty="0" smtClean="0"/>
              <a:t>легких</a:t>
            </a:r>
            <a:endParaRPr lang="ru-RU" dirty="0"/>
          </a:p>
          <a:p>
            <a:pPr>
              <a:buFont typeface="Wingdings" pitchFamily="2" charset="2"/>
              <a:buChar char="§"/>
              <a:defRPr/>
            </a:pPr>
            <a:r>
              <a:rPr lang="ru-RU" dirty="0"/>
              <a:t>нейротоксические </a:t>
            </a:r>
            <a:r>
              <a:rPr lang="ru-RU" dirty="0" smtClean="0"/>
              <a:t>явления</a:t>
            </a:r>
            <a:endParaRPr lang="ru-RU" dirty="0"/>
          </a:p>
          <a:p>
            <a:pPr>
              <a:buFont typeface="Wingdings" pitchFamily="2" charset="2"/>
              <a:buChar char="§"/>
              <a:defRPr/>
            </a:pPr>
            <a:r>
              <a:rPr lang="ru-RU" dirty="0"/>
              <a:t>опасность дисфункций или отказа работы сердца у лиц с сердечно - сосудистыми </a:t>
            </a:r>
            <a:r>
              <a:rPr lang="ru-RU" dirty="0" smtClean="0"/>
              <a:t>заболеваниями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708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93204"/>
            <a:ext cx="7546032" cy="648072"/>
          </a:xfrm>
        </p:spPr>
        <p:txBody>
          <a:bodyPr>
            <a:normAutofit fontScale="90000"/>
          </a:bodyPr>
          <a:lstStyle/>
          <a:p>
            <a:r>
              <a:rPr lang="ru-RU" dirty="0"/>
              <a:t>Нормативно-правовые документы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13284"/>
            <a:ext cx="7992888" cy="46577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1500" dirty="0" smtClean="0"/>
              <a:t>Стратегия </a:t>
            </a:r>
            <a:r>
              <a:rPr lang="ru-RU" sz="1500" dirty="0"/>
              <a:t>государственной антинаркотической политики Российской Федерации до </a:t>
            </a:r>
            <a:r>
              <a:rPr lang="ru-RU" sz="1500" dirty="0" smtClean="0"/>
              <a:t>2030 </a:t>
            </a:r>
            <a:r>
              <a:rPr lang="ru-RU" sz="1500" dirty="0"/>
              <a:t>года (утверждена Указом Президента Российской Федерации № </a:t>
            </a:r>
            <a:r>
              <a:rPr lang="ru-RU" sz="1500" dirty="0" smtClean="0"/>
              <a:t>733 </a:t>
            </a:r>
            <a:r>
              <a:rPr lang="ru-RU" sz="1500" dirty="0"/>
              <a:t>от </a:t>
            </a:r>
            <a:r>
              <a:rPr lang="ru-RU" sz="1500" dirty="0" smtClean="0"/>
              <a:t>23 ноября 2020 </a:t>
            </a:r>
            <a:r>
              <a:rPr lang="ru-RU" sz="1500" dirty="0"/>
              <a:t>г.), </a:t>
            </a:r>
            <a:endParaRPr lang="ru-RU" sz="1500" dirty="0" smtClean="0"/>
          </a:p>
          <a:p>
            <a:pPr>
              <a:lnSpc>
                <a:spcPct val="150000"/>
              </a:lnSpc>
            </a:pPr>
            <a:r>
              <a:rPr lang="ru-RU" sz="1500" dirty="0" smtClean="0"/>
              <a:t>Концепция </a:t>
            </a:r>
            <a:r>
              <a:rPr lang="ru-RU" sz="1500" dirty="0"/>
              <a:t>реализации государственной политики по снижению масштабов злоупотребления алкогольной продукцией и профилактике алкоголизма среди населения Российской Федерации на период до 2020 года (одобрена распоряжением Правительства Российской Федерации от 30 декабря 2009 г. № 2128-р), </a:t>
            </a:r>
            <a:endParaRPr lang="ru-RU" sz="1500" dirty="0" smtClean="0"/>
          </a:p>
          <a:p>
            <a:pPr>
              <a:lnSpc>
                <a:spcPct val="150000"/>
              </a:lnSpc>
            </a:pPr>
            <a:r>
              <a:rPr lang="ru-RU" sz="1500" dirty="0" smtClean="0"/>
              <a:t>Концепция </a:t>
            </a:r>
            <a:r>
              <a:rPr lang="ru-RU" sz="1500" dirty="0"/>
              <a:t>осуществления государственной политики противодействия </a:t>
            </a:r>
            <a:r>
              <a:rPr lang="ru-RU" sz="1500" dirty="0" smtClean="0"/>
              <a:t>потреблению табака и иной </a:t>
            </a:r>
            <a:r>
              <a:rPr lang="ru-RU" sz="1500" dirty="0" err="1" smtClean="0"/>
              <a:t>никотинсодержащей</a:t>
            </a:r>
            <a:r>
              <a:rPr lang="ru-RU" sz="1500" dirty="0" smtClean="0"/>
              <a:t> продукции в Российской Федерации </a:t>
            </a:r>
            <a:r>
              <a:rPr lang="ru-RU" sz="1500" dirty="0"/>
              <a:t>на </a:t>
            </a:r>
            <a:r>
              <a:rPr lang="ru-RU" sz="1500" dirty="0" smtClean="0"/>
              <a:t>период до 2035 года и дальнейшую перспективу </a:t>
            </a:r>
            <a:r>
              <a:rPr lang="ru-RU" sz="1500" dirty="0"/>
              <a:t>(утверждена распоряжением Правительства Российской Федерации от </a:t>
            </a:r>
            <a:r>
              <a:rPr lang="ru-RU" sz="1500" dirty="0" smtClean="0"/>
              <a:t>18 ноября 2019 </a:t>
            </a:r>
            <a:r>
              <a:rPr lang="ru-RU" sz="1500" dirty="0"/>
              <a:t>года № </a:t>
            </a:r>
            <a:r>
              <a:rPr lang="ru-RU" sz="1500" dirty="0" smtClean="0"/>
              <a:t>2732-р).</a:t>
            </a:r>
          </a:p>
        </p:txBody>
      </p:sp>
    </p:spTree>
    <p:extLst>
      <p:ext uri="{BB962C8B-B14F-4D97-AF65-F5344CB8AC3E}">
        <p14:creationId xmlns:p14="http://schemas.microsoft.com/office/powerpoint/2010/main" val="247351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193204"/>
            <a:ext cx="3064827" cy="597834"/>
          </a:xfrm>
        </p:spPr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417340"/>
            <a:ext cx="3673347" cy="275500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95536" y="841276"/>
            <a:ext cx="4220182" cy="4680520"/>
          </a:xfrm>
        </p:spPr>
        <p:txBody>
          <a:bodyPr>
            <a:normAutofit fontScale="85000" lnSpcReduction="20000"/>
          </a:bodyPr>
          <a:lstStyle/>
          <a:p>
            <a:pPr algn="just" eaLnBrk="0" hangingPunct="0"/>
            <a:r>
              <a:rPr lang="ru-RU" sz="1800" dirty="0" smtClean="0">
                <a:ea typeface="Times New Roman" pitchFamily="18" charset="0"/>
                <a:cs typeface="Arial" pitchFamily="34" charset="0"/>
              </a:rPr>
              <a:t>1) тестирование учащихся может быть эффективным методом выявления </a:t>
            </a:r>
            <a:r>
              <a:rPr lang="ru-RU" sz="1800" dirty="0" err="1" smtClean="0">
                <a:ea typeface="Times New Roman" pitchFamily="18" charset="0"/>
                <a:cs typeface="Arial" pitchFamily="34" charset="0"/>
              </a:rPr>
              <a:t>наркопотребителей</a:t>
            </a:r>
            <a:r>
              <a:rPr lang="ru-RU" sz="1800" dirty="0" smtClean="0">
                <a:ea typeface="Times New Roman" pitchFamily="18" charset="0"/>
                <a:cs typeface="Arial" pitchFamily="34" charset="0"/>
              </a:rPr>
              <a:t> при условии прицельного обследования группы риска (что учтено федеральным законом от 07.06. 2013 года №120-ФЗ "О внесении изменений в отдельные законодательные акты Российской Федерации по вопросам профилактики незаконного потребления наркотических средств и психотропных веществ")</a:t>
            </a:r>
          </a:p>
          <a:p>
            <a:pPr algn="just" eaLnBrk="0" hangingPunct="0"/>
            <a:r>
              <a:rPr lang="ru-RU" sz="1800" dirty="0" smtClean="0">
                <a:ea typeface="Times New Roman" pitchFamily="18" charset="0"/>
                <a:cs typeface="Arial" pitchFamily="34" charset="0"/>
              </a:rPr>
              <a:t>2) при формировании контингента для обследования важно учитывать не только данные психологического тестирования, но и данные </a:t>
            </a:r>
            <a:r>
              <a:rPr lang="ru-RU" sz="1800" dirty="0" err="1" smtClean="0">
                <a:ea typeface="Times New Roman" pitchFamily="18" charset="0"/>
                <a:cs typeface="Arial" pitchFamily="34" charset="0"/>
              </a:rPr>
              <a:t>внутришкольного</a:t>
            </a:r>
            <a:r>
              <a:rPr lang="ru-RU" sz="1800" dirty="0" smtClean="0">
                <a:ea typeface="Times New Roman" pitchFamily="18" charset="0"/>
                <a:cs typeface="Arial" pitchFamily="34" charset="0"/>
              </a:rPr>
              <a:t> контроля (посещаемость, особенности поведения), данные правоохранительных органов и КДН. </a:t>
            </a:r>
          </a:p>
          <a:p>
            <a:pPr algn="just" eaLnBrk="0" hangingPunct="0"/>
            <a:r>
              <a:rPr lang="ru-RU" sz="1800" dirty="0" smtClean="0">
                <a:ea typeface="Times New Roman" pitchFamily="18" charset="0"/>
                <a:cs typeface="Arial" pitchFamily="34" charset="0"/>
              </a:rPr>
              <a:t>3) тестирование на предмет употребления наркотиков должно проводится не изолировано, а в комплексе с </a:t>
            </a:r>
            <a:r>
              <a:rPr lang="ru-RU" sz="1800" dirty="0" err="1" smtClean="0">
                <a:ea typeface="Times New Roman" pitchFamily="18" charset="0"/>
                <a:cs typeface="Arial" pitchFamily="34" charset="0"/>
              </a:rPr>
              <a:t>психокоррекционной</a:t>
            </a:r>
            <a:r>
              <a:rPr lang="ru-RU" sz="1800" dirty="0" smtClean="0">
                <a:ea typeface="Times New Roman" pitchFamily="18" charset="0"/>
                <a:cs typeface="Arial" pitchFamily="34" charset="0"/>
              </a:rPr>
              <a:t> и воспитательной работой, просвещением родителей в отношении </a:t>
            </a:r>
            <a:r>
              <a:rPr lang="ru-RU" sz="1800" dirty="0" err="1" smtClean="0">
                <a:ea typeface="Times New Roman" pitchFamily="18" charset="0"/>
                <a:cs typeface="Arial" pitchFamily="34" charset="0"/>
              </a:rPr>
              <a:t>антинаркотического</a:t>
            </a:r>
            <a:r>
              <a:rPr lang="ru-RU" sz="1800" dirty="0" smtClean="0">
                <a:ea typeface="Times New Roman" pitchFamily="18" charset="0"/>
                <a:cs typeface="Arial" pitchFamily="34" charset="0"/>
              </a:rPr>
              <a:t> воспитания.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3917957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193204"/>
            <a:ext cx="7315200" cy="961748"/>
          </a:xfrm>
        </p:spPr>
        <p:txBody>
          <a:bodyPr>
            <a:normAutofit/>
          </a:bodyPr>
          <a:lstStyle/>
          <a:p>
            <a:pPr algn="ctr"/>
            <a:r>
              <a:rPr lang="ru-RU" sz="3600" dirty="0"/>
              <a:t>Контактная информация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914400" y="1273324"/>
            <a:ext cx="7315200" cy="3984477"/>
          </a:xfrm>
        </p:spPr>
        <p:txBody>
          <a:bodyPr>
            <a:normAutofit/>
          </a:bodyPr>
          <a:lstStyle/>
          <a:p>
            <a:pPr marL="514350" indent="-514350" algn="ctr">
              <a:buFont typeface="Wingdings" pitchFamily="2" charset="2"/>
              <a:buNone/>
              <a:defRPr/>
            </a:pPr>
            <a:r>
              <a:rPr lang="ru-RU" sz="1800" dirty="0"/>
              <a:t>Наркологическая </a:t>
            </a:r>
            <a:r>
              <a:rPr lang="ru-RU" sz="1800" dirty="0" smtClean="0"/>
              <a:t>помощь ГБУЗ   </a:t>
            </a:r>
            <a:r>
              <a:rPr lang="ru-RU" sz="1800" dirty="0"/>
              <a:t>СК «Краевой клинический наркологический диспансер»</a:t>
            </a:r>
          </a:p>
          <a:p>
            <a:pPr marL="514350" indent="-514350" algn="ctr">
              <a:buFont typeface="Wingdings" pitchFamily="2" charset="2"/>
              <a:buNone/>
              <a:defRPr/>
            </a:pPr>
            <a:r>
              <a:rPr lang="ru-RU" sz="1800" dirty="0"/>
              <a:t>      г. Ставрополь, ул. </a:t>
            </a:r>
            <a:r>
              <a:rPr lang="ru-RU" sz="1800" dirty="0" err="1"/>
              <a:t>Доваторцев</a:t>
            </a:r>
            <a:r>
              <a:rPr lang="ru-RU" sz="1800" dirty="0"/>
              <a:t> 54,</a:t>
            </a:r>
          </a:p>
          <a:p>
            <a:pPr marL="514350" indent="-514350" algn="ctr">
              <a:buFont typeface="Wingdings" pitchFamily="2" charset="2"/>
              <a:buNone/>
              <a:defRPr/>
            </a:pPr>
            <a:r>
              <a:rPr lang="ru-RU" sz="1800" dirty="0"/>
              <a:t>     круглосуточный телефон:</a:t>
            </a:r>
          </a:p>
          <a:p>
            <a:pPr marL="514350" indent="-514350" algn="ctr">
              <a:buFont typeface="Wingdings" pitchFamily="2" charset="2"/>
              <a:buNone/>
              <a:defRPr/>
            </a:pPr>
            <a:r>
              <a:rPr lang="ru-RU" sz="1800" dirty="0"/>
              <a:t>    8(8652)-</a:t>
            </a:r>
            <a:r>
              <a:rPr lang="ru-RU" sz="1800" dirty="0" smtClean="0"/>
              <a:t>77-51-50</a:t>
            </a:r>
            <a:endParaRPr lang="ru-RU" sz="3600" dirty="0"/>
          </a:p>
          <a:p>
            <a:pPr marL="514350" indent="-514350" algn="ctr">
              <a:buFont typeface="Wingdings" pitchFamily="2" charset="2"/>
              <a:buNone/>
              <a:defRPr/>
            </a:pPr>
            <a:r>
              <a:rPr lang="ru-RU" sz="1800" dirty="0"/>
              <a:t>Консультация врача психиатра-нарколога:</a:t>
            </a:r>
          </a:p>
          <a:p>
            <a:pPr marL="514350" indent="-514350" algn="ctr">
              <a:buFont typeface="Wingdings" pitchFamily="2" charset="2"/>
              <a:buNone/>
              <a:defRPr/>
            </a:pPr>
            <a:r>
              <a:rPr lang="ru-RU" sz="1800" dirty="0" smtClean="0"/>
              <a:t>   </a:t>
            </a:r>
            <a:r>
              <a:rPr lang="ru-RU" sz="1800" dirty="0" smtClean="0"/>
              <a:t>8(8652</a:t>
            </a:r>
            <a:r>
              <a:rPr lang="ru-RU" sz="1800" dirty="0"/>
              <a:t>)-</a:t>
            </a:r>
            <a:r>
              <a:rPr lang="ru-RU" sz="1800" dirty="0" smtClean="0"/>
              <a:t>77-61-16</a:t>
            </a:r>
          </a:p>
          <a:p>
            <a:pPr marL="514350" indent="-514350" algn="ctr">
              <a:buFont typeface="Wingdings" pitchFamily="2" charset="2"/>
              <a:buNone/>
              <a:defRPr/>
            </a:pPr>
            <a:endParaRPr lang="ru-RU" sz="1800" dirty="0" smtClean="0"/>
          </a:p>
          <a:p>
            <a:pPr marL="514350" indent="-514350" algn="ctr">
              <a:buFont typeface="Wingdings" pitchFamily="2" charset="2"/>
              <a:buNone/>
              <a:defRPr/>
            </a:pPr>
            <a:r>
              <a:rPr lang="ru-RU" sz="1800" dirty="0" smtClean="0"/>
              <a:t>Телефон доверия (анонимно, круглосуточно)</a:t>
            </a:r>
          </a:p>
          <a:p>
            <a:pPr marL="514350" indent="-514350" algn="ctr">
              <a:buFont typeface="Wingdings" pitchFamily="2" charset="2"/>
              <a:buNone/>
              <a:defRPr/>
            </a:pPr>
            <a:r>
              <a:rPr lang="ru-RU" sz="1800" dirty="0" smtClean="0"/>
              <a:t>8-962-442-80-38</a:t>
            </a:r>
          </a:p>
          <a:p>
            <a:pPr marL="514350" indent="-514350" algn="ctr">
              <a:buFont typeface="Wingdings" pitchFamily="2" charset="2"/>
              <a:buNone/>
              <a:defRPr/>
            </a:pP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637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15616" y="49188"/>
            <a:ext cx="7315200" cy="961748"/>
          </a:xfrm>
        </p:spPr>
        <p:txBody>
          <a:bodyPr/>
          <a:lstStyle/>
          <a:p>
            <a:pPr algn="ctr"/>
            <a:r>
              <a:rPr lang="ru-RU" dirty="0" smtClean="0"/>
              <a:t>Благодарю за внимание!</a:t>
            </a:r>
            <a:endParaRPr lang="ru-RU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22" y="985292"/>
            <a:ext cx="7112286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197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841277"/>
            <a:ext cx="7315200" cy="792088"/>
          </a:xfrm>
        </p:spPr>
        <p:txBody>
          <a:bodyPr/>
          <a:lstStyle/>
          <a:p>
            <a:pPr algn="ctr"/>
            <a:r>
              <a:rPr lang="ru-RU" dirty="0" smtClean="0"/>
              <a:t>П</a:t>
            </a:r>
            <a:r>
              <a:rPr lang="ru-RU" b="1" dirty="0" smtClean="0"/>
              <a:t>рофилактика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2400" dirty="0" smtClean="0"/>
              <a:t>  это комплекс мероприятий, направленных на сохранение и укрепление здоровья. </a:t>
            </a:r>
          </a:p>
          <a:p>
            <a:pPr algn="just">
              <a:buNone/>
            </a:pPr>
            <a:r>
              <a:rPr lang="ru-RU" sz="2400" dirty="0" smtClean="0"/>
              <a:t>  Включает формирование ЗОЖ, предупреждение возникновения и (или) распространения заболеваний, их раннее выявление, определение причин и условий их возникновения и развития и направлен на устранение вредного влияния на здоровье человека факторов среды его обитания.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7220"/>
            <a:ext cx="7315200" cy="96174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Медицинская профилактика наркологических заболеваний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417340"/>
            <a:ext cx="7315200" cy="3840461"/>
          </a:xfrm>
        </p:spPr>
        <p:txBody>
          <a:bodyPr>
            <a:normAutofit lnSpcReduction="10000"/>
          </a:bodyPr>
          <a:lstStyle/>
          <a:p>
            <a:pPr marL="45720" indent="0" algn="just">
              <a:lnSpc>
                <a:spcPct val="150000"/>
              </a:lnSpc>
              <a:buNone/>
            </a:pPr>
            <a:r>
              <a:rPr lang="ru-RU" sz="2400" b="1" dirty="0"/>
              <a:t>П</a:t>
            </a:r>
            <a:r>
              <a:rPr lang="ru-RU" sz="2400" b="1" dirty="0" smtClean="0"/>
              <a:t>рофилактика </a:t>
            </a:r>
            <a:r>
              <a:rPr lang="ru-RU" sz="2400" b="1" dirty="0"/>
              <a:t>зависимостей от ПАВ </a:t>
            </a:r>
            <a:r>
              <a:rPr lang="ru-RU" sz="2400" dirty="0"/>
              <a:t>– </a:t>
            </a:r>
            <a:r>
              <a:rPr lang="ru-RU" sz="2400" dirty="0" smtClean="0"/>
              <a:t> </a:t>
            </a:r>
            <a:r>
              <a:rPr lang="ru-RU" sz="2400" dirty="0"/>
              <a:t>комплекс мер, реализуемых через систему здравоохранения </a:t>
            </a:r>
            <a:r>
              <a:rPr lang="ru-RU" sz="2400" dirty="0" smtClean="0"/>
              <a:t>специалистами наркологической </a:t>
            </a:r>
            <a:r>
              <a:rPr lang="ru-RU" sz="2400" dirty="0"/>
              <a:t>службы самостоятельно и совместно со </a:t>
            </a:r>
            <a:r>
              <a:rPr lang="ru-RU" sz="2400" dirty="0" smtClean="0"/>
              <a:t>специалистами внутриведомственного </a:t>
            </a:r>
            <a:r>
              <a:rPr lang="ru-RU" sz="2400" dirty="0"/>
              <a:t>и межведомственного взаимодействия.</a:t>
            </a:r>
          </a:p>
          <a:p>
            <a:pPr marL="45720" indent="0">
              <a:lnSpc>
                <a:spcPct val="150000"/>
              </a:lnSpc>
              <a:buNone/>
            </a:pPr>
            <a:endParaRPr lang="ru-RU" sz="24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953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"/>
            <a:ext cx="7315200" cy="14173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Первичная профилактика наркологических заболеваний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561356"/>
            <a:ext cx="8208912" cy="3696445"/>
          </a:xfrm>
        </p:spPr>
        <p:txBody>
          <a:bodyPr>
            <a:normAutofit/>
          </a:bodyPr>
          <a:lstStyle/>
          <a:p>
            <a:pPr algn="just"/>
            <a:r>
              <a:rPr lang="ru-RU" sz="1800" dirty="0" smtClean="0"/>
              <a:t>мероприятия, направленные на своевременное предупреждение факторов риска развития хронических неинфекционных заболеваний, причин возникновения наркологических заболеваний, негативных исходов влияний потребления ПАВ.</a:t>
            </a:r>
          </a:p>
          <a:p>
            <a:pPr algn="just"/>
            <a:r>
              <a:rPr lang="ru-RU" sz="1800" dirty="0" smtClean="0"/>
              <a:t>Первичная профилактика направлена на усиление социально-позитивных мотиваций в развитии индивида или группы лиц, формирование у населения установок на ЗОЖ.</a:t>
            </a:r>
          </a:p>
          <a:p>
            <a:pPr algn="just"/>
            <a:r>
              <a:rPr lang="ru-RU" sz="1800" dirty="0" smtClean="0"/>
              <a:t>Охватывает все группы населения, в первую очередь подростков и молодых людей.</a:t>
            </a:r>
          </a:p>
          <a:p>
            <a:pPr algn="just"/>
            <a:r>
              <a:rPr lang="ru-RU" sz="1800" dirty="0" smtClean="0"/>
              <a:t>Она носит неспецифический (универсальный) характер, состоит преимущественно из психологических, социальных, педагогических и медико-биологических практик.</a:t>
            </a:r>
            <a:endParaRPr lang="ru-RU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93205"/>
            <a:ext cx="73152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Вторичная профилактика наркологических заболеваний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5372"/>
            <a:ext cx="8208912" cy="3528392"/>
          </a:xfrm>
        </p:spPr>
        <p:txBody>
          <a:bodyPr/>
          <a:lstStyle/>
          <a:p>
            <a:pPr algn="just"/>
            <a:r>
              <a:rPr lang="ru-RU" dirty="0" smtClean="0"/>
              <a:t>направлена на лиц, которые имеют опыт потребления алкоголя, табака, наркотиков и других ПАВ, или лиц, у которых уже формируются начальные признаки зависимости («группы риска»)</a:t>
            </a:r>
          </a:p>
          <a:p>
            <a:pPr algn="just"/>
            <a:r>
              <a:rPr lang="ru-RU" dirty="0" smtClean="0"/>
              <a:t>носит специфический характер, нацелена на преодоление у населения имеющихся факторов риска развития хронических неинфекционных заболеваний, в первую очередь связанных с потреблением алкоголя, табака и немедицинского потребления наркотических веществ и ПАВ. </a:t>
            </a:r>
          </a:p>
          <a:p>
            <a:pPr algn="just"/>
            <a:r>
              <a:rPr lang="ru-RU" dirty="0" smtClean="0"/>
              <a:t>проводится с использованием медицинских методов диагностики, осмотров, тестирования, консультирования.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1237"/>
            <a:ext cx="73152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Третичная профилактика наркологических заболеваний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849388"/>
            <a:ext cx="7315200" cy="3408413"/>
          </a:xfrm>
        </p:spPr>
        <p:txBody>
          <a:bodyPr/>
          <a:lstStyle/>
          <a:p>
            <a:pPr algn="just"/>
            <a:r>
              <a:rPr lang="ru-RU" sz="2400" dirty="0" smtClean="0"/>
              <a:t>направлена на лиц, имеющих зависимость от ПАВ и находящихся в стадии ремиссии.</a:t>
            </a:r>
          </a:p>
          <a:p>
            <a:pPr algn="just"/>
            <a:r>
              <a:rPr lang="ru-RU" sz="2400" dirty="0" smtClean="0"/>
              <a:t>направлена на предупреждение перехода заболевания в более тяжелую стадию, на предупреждение рецидивов болезни.</a:t>
            </a:r>
          </a:p>
          <a:p>
            <a:pPr algn="just"/>
            <a:r>
              <a:rPr lang="ru-RU" sz="2400" dirty="0" smtClean="0"/>
              <a:t>осуществляется индивидуально.</a:t>
            </a:r>
          </a:p>
          <a:p>
            <a:pPr algn="just"/>
            <a:r>
              <a:rPr lang="ru-RU" sz="2400" dirty="0" smtClean="0"/>
              <a:t>лечение и медико-социальная реабилитация.</a:t>
            </a:r>
            <a:endParaRPr lang="ru-RU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5212"/>
            <a:ext cx="7315200" cy="1368153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Стратегическая цель </a:t>
            </a:r>
            <a:br>
              <a:rPr lang="ru-RU" sz="2800" dirty="0" smtClean="0"/>
            </a:br>
            <a:r>
              <a:rPr lang="ru-RU" sz="2800" dirty="0" smtClean="0"/>
              <a:t>первичной и вторичной профилактики наркологических заболеваний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777380"/>
            <a:ext cx="7315200" cy="3480421"/>
          </a:xfrm>
        </p:spPr>
        <p:txBody>
          <a:bodyPr/>
          <a:lstStyle/>
          <a:p>
            <a:r>
              <a:rPr lang="ru-RU" dirty="0" smtClean="0"/>
              <a:t>снижение масштабов злоупотребления алкогольной продукцией</a:t>
            </a:r>
          </a:p>
          <a:p>
            <a:endParaRPr lang="ru-RU" dirty="0" smtClean="0"/>
          </a:p>
          <a:p>
            <a:r>
              <a:rPr lang="ru-RU" dirty="0" smtClean="0"/>
              <a:t>сокращение масштабов немедицинского потребления наркотиков и потребления табака</a:t>
            </a:r>
          </a:p>
          <a:p>
            <a:endParaRPr lang="ru-RU" dirty="0" smtClean="0"/>
          </a:p>
          <a:p>
            <a:r>
              <a:rPr lang="ru-RU" dirty="0" smtClean="0"/>
              <a:t>формирование негативного отношения к потреблению табака, злоупотреблению алкоголем и потреблению наркотиков на принципах ЗОЖ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93204"/>
            <a:ext cx="7546032" cy="936104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Основными нормативно-правовыми документами для проведения профилактических медицинских осмотров обучающихся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9308"/>
            <a:ext cx="8208912" cy="439248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1400" dirty="0" smtClean="0"/>
              <a:t>Федеральный </a:t>
            </a:r>
            <a:r>
              <a:rPr lang="ru-RU" sz="1400" dirty="0"/>
              <a:t>закон РФ от 08.01.1998 г. № 3-ФЗ «О наркотических средствах и психотропных веществах» (с учётом изменений, предусмотренных федеральным законом от 07.06.2013 г. № 120-ФЗ</a:t>
            </a:r>
            <a:r>
              <a:rPr lang="ru-RU" sz="1400" dirty="0" smtClean="0"/>
              <a:t>)</a:t>
            </a:r>
            <a:endParaRPr lang="ru-RU" sz="1400" dirty="0"/>
          </a:p>
          <a:p>
            <a:pPr>
              <a:lnSpc>
                <a:spcPct val="120000"/>
              </a:lnSpc>
            </a:pPr>
            <a:r>
              <a:rPr lang="ru-RU" sz="1400" dirty="0" smtClean="0"/>
              <a:t>Приказ </a:t>
            </a:r>
            <a:r>
              <a:rPr lang="ru-RU" sz="1400" dirty="0"/>
              <a:t>Минздрава РФ от </a:t>
            </a:r>
            <a:r>
              <a:rPr lang="ru-RU" sz="1400" dirty="0" smtClean="0"/>
              <a:t>23 марта 2020 года </a:t>
            </a:r>
            <a:r>
              <a:rPr lang="ru-RU" sz="1400" dirty="0"/>
              <a:t>г. № </a:t>
            </a:r>
            <a:r>
              <a:rPr lang="ru-RU" sz="1400" dirty="0" smtClean="0"/>
              <a:t>213 н </a:t>
            </a:r>
            <a:r>
              <a:rPr lang="ru-RU" sz="1400" dirty="0"/>
              <a:t>«О </a:t>
            </a:r>
            <a:r>
              <a:rPr lang="ru-RU" sz="1400" dirty="0" smtClean="0"/>
              <a:t>внесении изменений в порядок профилактических </a:t>
            </a:r>
            <a:r>
              <a:rPr lang="ru-RU" sz="1400" dirty="0"/>
              <a:t>медицинских осмотров обучающихся в общеобразовательных организациях и профессиональных образовательных организациях, а так же образовательных организациях высшего образования в целях раннего выявления незаконного потребления наркотических средств и психотропных </a:t>
            </a:r>
            <a:r>
              <a:rPr lang="ru-RU" sz="1400" dirty="0" smtClean="0"/>
              <a:t>веществ, утвержденный приказом МЗ  РФ от 06.10.2014 г. № 581н»</a:t>
            </a:r>
            <a:endParaRPr lang="ru-RU" sz="1400" dirty="0"/>
          </a:p>
          <a:p>
            <a:pPr>
              <a:lnSpc>
                <a:spcPct val="120000"/>
              </a:lnSpc>
            </a:pPr>
            <a:r>
              <a:rPr lang="ru-RU" sz="1400" dirty="0"/>
              <a:t>Приказ Минздрава РФ от 06.10.2014 г. № 581н «О порядке проведения профилактических медицинских осмотров обучающихся в общеобразовательных организациях и профессиональных образовательных организациях, а так же образовательных организациях высшего образования в целях раннего выявления незаконного потребления наркотических средств и психотропных веществ»</a:t>
            </a:r>
          </a:p>
          <a:p>
            <a:pPr>
              <a:buFont typeface="Wingdings 2"/>
              <a:buChar char=""/>
              <a:defRPr/>
            </a:pPr>
            <a:r>
              <a:rPr lang="ru-RU" sz="1200" b="1" dirty="0" smtClean="0"/>
              <a:t>Совместный приказ министерства здравоохранения Ставропольского края, министерства образования Ставропольского края</a:t>
            </a:r>
            <a:r>
              <a:rPr lang="ru-RU" sz="1200" dirty="0" smtClean="0"/>
              <a:t> </a:t>
            </a:r>
            <a:r>
              <a:rPr lang="ru-RU" sz="1400" dirty="0" smtClean="0"/>
              <a:t>от 31 августа 2020 г. № 1029-пр/01-05/893 «О реализации мер по раннему выявлению незаконного потребления наркотических средств и психотропных веществ»</a:t>
            </a:r>
          </a:p>
          <a:p>
            <a:pPr>
              <a:lnSpc>
                <a:spcPct val="120000"/>
              </a:lnSpc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09208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1366</TotalTime>
  <Words>859</Words>
  <Application>Microsoft Office PowerPoint</Application>
  <PresentationFormat>Экран (16:10)</PresentationFormat>
  <Paragraphs>148</Paragraphs>
  <Slides>22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Перспектива</vt:lpstr>
      <vt:lpstr>Реализация механизмов раннего выявления незаконного потребления наркотических средств и психотропных веществ, алкогольной продукции среди обучающихся образовательных организаций</vt:lpstr>
      <vt:lpstr>Нормативно-правовые документы</vt:lpstr>
      <vt:lpstr>Профилактика</vt:lpstr>
      <vt:lpstr>Медицинская профилактика наркологических заболеваний</vt:lpstr>
      <vt:lpstr>Первичная профилактика наркологических заболеваний</vt:lpstr>
      <vt:lpstr>Вторичная профилактика наркологических заболеваний</vt:lpstr>
      <vt:lpstr>Третичная профилактика наркологических заболеваний</vt:lpstr>
      <vt:lpstr>Стратегическая цель  первичной и вторичной профилактики наркологических заболеваний</vt:lpstr>
      <vt:lpstr>    Основными нормативно-правовыми документами для проведения профилактических медицинских осмотров обучающихся</vt:lpstr>
      <vt:lpstr>Задачи профилактических медицинских осмотров обучающихся с целью раннего выявления незаконного потребления наркотических средств и психотропных веществ</vt:lpstr>
      <vt:lpstr>Организационная работа по подготовке к раннему выявлению потребителей ПАВ среди обучающихся образовательных организаций</vt:lpstr>
      <vt:lpstr>Условия проведения профилактических медицинских осмотров обучающихся с целью раннего выявления незаконного потребления наркотических средств и психотропных веществ</vt:lpstr>
      <vt:lpstr>Профилактические медицинские осмотры проводятся в четыре этапа</vt:lpstr>
      <vt:lpstr>Показатели профилактических медицинских осмотров обучающихся в целях раннего выявления незаконного потребления ПАВ в образовательных организациях Ставропольского края с 2018 -2020 г.</vt:lpstr>
      <vt:lpstr>Виды ПАВ</vt:lpstr>
      <vt:lpstr>Виды ПАВ</vt:lpstr>
      <vt:lpstr>Виды ПАВ</vt:lpstr>
      <vt:lpstr>Признаки употребления психоактивных веществ:</vt:lpstr>
      <vt:lpstr>Последствия употребления ПАВ:</vt:lpstr>
      <vt:lpstr>ВЫВОДЫ</vt:lpstr>
      <vt:lpstr>Контактная информация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Реализация механизмов раннего выявления незаконного потребления наркотических средств и психотропных веществ, алкогольной продукции среди обучающихся образовательных организаций</dc:title>
  <dc:creator>-</dc:creator>
  <cp:lastModifiedBy>user</cp:lastModifiedBy>
  <cp:revision>120</cp:revision>
  <cp:lastPrinted>2017-04-19T12:36:30Z</cp:lastPrinted>
  <dcterms:created xsi:type="dcterms:W3CDTF">2017-04-18T08:49:31Z</dcterms:created>
  <dcterms:modified xsi:type="dcterms:W3CDTF">2021-11-03T11:49:13Z</dcterms:modified>
</cp:coreProperties>
</file>